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Proxima Nova"/>
      <p:regular r:id="rId25"/>
      <p:bold r:id="rId26"/>
      <p:italic r:id="rId27"/>
      <p:boldItalic r:id="rId28"/>
    </p:embeddedFont>
    <p:embeddedFont>
      <p:font typeface="Lato"/>
      <p:regular r:id="rId29"/>
      <p:bold r:id="rId30"/>
      <p:italic r:id="rId31"/>
      <p:boldItalic r:id="rId32"/>
    </p:embeddedFont>
    <p:embeddedFont>
      <p:font typeface="Quattrocento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QuattrocentoSans-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QuattrocentoSans-italic.fntdata"/><Relationship Id="rId12" Type="http://schemas.openxmlformats.org/officeDocument/2006/relationships/slide" Target="slides/slide7.xml"/><Relationship Id="rId34" Type="http://schemas.openxmlformats.org/officeDocument/2006/relationships/font" Target="fonts/Quattrocento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Quattrocento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a2ba778fff_1_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a2ba778fff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c93a440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c93a440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8ff6709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8ff6709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373f8c9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373f8c9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373f8c9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373f8c9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373f8c9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373f8c9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5b5f8b4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5b5f8b4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661e735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661e735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2b5bea94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a2b5bea94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c93a440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c93a440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379084f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379084f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c93a440f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c93a440f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c93a440f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c93a440f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c93a440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c93a440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cb636c7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cb636c7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5" name="Shape 15"/>
        <p:cNvGrpSpPr/>
        <p:nvPr/>
      </p:nvGrpSpPr>
      <p:grpSpPr>
        <a:xfrm>
          <a:off x="0" y="0"/>
          <a:ext cx="0" cy="0"/>
          <a:chOff x="0" y="0"/>
          <a:chExt cx="0" cy="0"/>
        </a:xfrm>
      </p:grpSpPr>
      <p:pic>
        <p:nvPicPr>
          <p:cNvPr descr="shutterstock_429987889_edited.jpg" id="16" name="Google Shape;16;p2"/>
          <p:cNvPicPr preferRelativeResize="0"/>
          <p:nvPr/>
        </p:nvPicPr>
        <p:blipFill rotWithShape="1">
          <a:blip r:embed="rId2">
            <a:alphaModFix/>
          </a:blip>
          <a:srcRect b="30833" l="0" r="0" t="18420"/>
          <a:stretch/>
        </p:blipFill>
        <p:spPr>
          <a:xfrm>
            <a:off x="0" y="487825"/>
            <a:ext cx="9144000" cy="4326274"/>
          </a:xfrm>
          <a:prstGeom prst="rect">
            <a:avLst/>
          </a:prstGeom>
          <a:noFill/>
          <a:ln>
            <a:noFill/>
          </a:ln>
        </p:spPr>
      </p:pic>
      <p:sp>
        <p:nvSpPr>
          <p:cNvPr id="17" name="Google Shape;17;p2"/>
          <p:cNvSpPr txBox="1"/>
          <p:nvPr>
            <p:ph type="ctrTitle"/>
          </p:nvPr>
        </p:nvSpPr>
        <p:spPr>
          <a:xfrm>
            <a:off x="2353950" y="759525"/>
            <a:ext cx="6430500" cy="1664700"/>
          </a:xfrm>
          <a:prstGeom prst="rect">
            <a:avLst/>
          </a:prstGeom>
        </p:spPr>
        <p:txBody>
          <a:bodyPr anchorCtr="0" anchor="t" bIns="91425" lIns="91425" spcFirstLastPara="1" rIns="91425" wrap="square" tIns="91425">
            <a:noAutofit/>
          </a:bodyPr>
          <a:lstStyle>
            <a:lvl1pPr lvl="0" algn="r">
              <a:spcBef>
                <a:spcPts val="0"/>
              </a:spcBef>
              <a:spcAft>
                <a:spcPts val="0"/>
              </a:spcAft>
              <a:buClr>
                <a:srgbClr val="074364"/>
              </a:buClr>
              <a:buSzPts val="2400"/>
              <a:buNone/>
              <a:defRPr sz="2400">
                <a:solidFill>
                  <a:srgbClr val="074364"/>
                </a:solidFill>
              </a:defRPr>
            </a:lvl1pPr>
            <a:lvl2pPr lvl="1">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2pPr>
            <a:lvl3pPr lvl="2">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3pPr>
            <a:lvl4pPr lvl="3">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4pPr>
            <a:lvl5pPr lvl="4">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5pPr>
            <a:lvl6pPr lvl="5">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6pPr>
            <a:lvl7pPr lvl="6">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7pPr>
            <a:lvl8pPr lvl="7">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8pPr>
            <a:lvl9pPr lvl="8">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9pPr>
          </a:lstStyle>
          <a:p/>
        </p:txBody>
      </p:sp>
      <p:sp>
        <p:nvSpPr>
          <p:cNvPr id="18" name="Google Shape;18;p2"/>
          <p:cNvSpPr txBox="1"/>
          <p:nvPr>
            <p:ph idx="1" type="subTitle"/>
          </p:nvPr>
        </p:nvSpPr>
        <p:spPr>
          <a:xfrm>
            <a:off x="4069325" y="3029850"/>
            <a:ext cx="4707600" cy="8319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9pPr>
          </a:lstStyle>
          <a:p/>
        </p:txBody>
      </p:sp>
      <p:sp>
        <p:nvSpPr>
          <p:cNvPr id="19" name="Google Shape;19;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2"/>
          <p:cNvSpPr/>
          <p:nvPr/>
        </p:nvSpPr>
        <p:spPr>
          <a:xfrm flipH="1">
            <a:off x="479550" y="0"/>
            <a:ext cx="1874400" cy="2945400"/>
          </a:xfrm>
          <a:prstGeom prst="rect">
            <a:avLst/>
          </a:prstGeom>
          <a:solidFill>
            <a:srgbClr val="F4F5FB"/>
          </a:solidFill>
          <a:ln>
            <a:noFill/>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flipH="1">
            <a:off x="479550" y="2935650"/>
            <a:ext cx="1874400" cy="942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23" name="Google Shape;23;p2"/>
          <p:cNvSpPr/>
          <p:nvPr/>
        </p:nvSpPr>
        <p:spPr>
          <a:xfrm>
            <a:off x="0" y="4814100"/>
            <a:ext cx="2339400" cy="3429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txBox="1"/>
          <p:nvPr/>
        </p:nvSpPr>
        <p:spPr>
          <a:xfrm>
            <a:off x="479550" y="4807350"/>
            <a:ext cx="13803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www.ugm.ac.id</a:t>
            </a:r>
            <a:endParaRPr b="1" sz="1200">
              <a:solidFill>
                <a:srgbClr val="FFFFFF"/>
              </a:solidFill>
              <a:latin typeface="Quattrocento Sans"/>
              <a:ea typeface="Quattrocento Sans"/>
              <a:cs typeface="Quattrocento Sans"/>
              <a:sym typeface="Quattrocento Sans"/>
            </a:endParaRPr>
          </a:p>
        </p:txBody>
      </p:sp>
      <p:sp>
        <p:nvSpPr>
          <p:cNvPr id="25" name="Google Shape;25;p2"/>
          <p:cNvSpPr txBox="1"/>
          <p:nvPr/>
        </p:nvSpPr>
        <p:spPr>
          <a:xfrm>
            <a:off x="3207450" y="4807350"/>
            <a:ext cx="3450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26" name="Google Shape;26;p2"/>
          <p:cNvSpPr txBox="1"/>
          <p:nvPr>
            <p:ph idx="2" type="subTitle"/>
          </p:nvPr>
        </p:nvSpPr>
        <p:spPr>
          <a:xfrm>
            <a:off x="4835300" y="2310150"/>
            <a:ext cx="3941700" cy="5412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1400"/>
            </a:lvl1pPr>
            <a:lvl2pPr lvl="1" algn="r">
              <a:spcBef>
                <a:spcPts val="1600"/>
              </a:spcBef>
              <a:spcAft>
                <a:spcPts val="0"/>
              </a:spcAft>
              <a:buSzPts val="1100"/>
              <a:buNone/>
              <a:defRPr/>
            </a:lvl2pPr>
            <a:lvl3pPr lvl="2" algn="r">
              <a:spcBef>
                <a:spcPts val="1600"/>
              </a:spcBef>
              <a:spcAft>
                <a:spcPts val="0"/>
              </a:spcAft>
              <a:buSzPts val="1100"/>
              <a:buNone/>
              <a:defRPr/>
            </a:lvl3pPr>
            <a:lvl4pPr lvl="3" algn="r">
              <a:spcBef>
                <a:spcPts val="1600"/>
              </a:spcBef>
              <a:spcAft>
                <a:spcPts val="0"/>
              </a:spcAft>
              <a:buSzPts val="1100"/>
              <a:buNone/>
              <a:defRPr/>
            </a:lvl4pPr>
            <a:lvl5pPr lvl="4" algn="r">
              <a:spcBef>
                <a:spcPts val="1600"/>
              </a:spcBef>
              <a:spcAft>
                <a:spcPts val="0"/>
              </a:spcAft>
              <a:buSzPts val="1100"/>
              <a:buNone/>
              <a:defRPr/>
            </a:lvl5pPr>
            <a:lvl6pPr lvl="5" algn="r">
              <a:spcBef>
                <a:spcPts val="1600"/>
              </a:spcBef>
              <a:spcAft>
                <a:spcPts val="0"/>
              </a:spcAft>
              <a:buSzPts val="1100"/>
              <a:buNone/>
              <a:defRPr/>
            </a:lvl6pPr>
            <a:lvl7pPr lvl="6" algn="r">
              <a:spcBef>
                <a:spcPts val="1600"/>
              </a:spcBef>
              <a:spcAft>
                <a:spcPts val="0"/>
              </a:spcAft>
              <a:buSzPts val="1100"/>
              <a:buNone/>
              <a:defRPr/>
            </a:lvl7pPr>
            <a:lvl8pPr lvl="7" algn="r">
              <a:spcBef>
                <a:spcPts val="1600"/>
              </a:spcBef>
              <a:spcAft>
                <a:spcPts val="0"/>
              </a:spcAft>
              <a:buSzPts val="1100"/>
              <a:buNone/>
              <a:defRPr/>
            </a:lvl8pPr>
            <a:lvl9pPr lvl="8" algn="r">
              <a:spcBef>
                <a:spcPts val="1600"/>
              </a:spcBef>
              <a:spcAft>
                <a:spcPts val="1600"/>
              </a:spcAft>
              <a:buSzPts val="1100"/>
              <a:buNone/>
              <a:defRPr/>
            </a:lvl9pPr>
          </a:lstStyle>
          <a:p/>
        </p:txBody>
      </p:sp>
      <p:sp>
        <p:nvSpPr>
          <p:cNvPr id="27" name="Google Shape;27;p2"/>
          <p:cNvSpPr txBox="1"/>
          <p:nvPr>
            <p:ph idx="3" type="subTitle"/>
          </p:nvPr>
        </p:nvSpPr>
        <p:spPr>
          <a:xfrm>
            <a:off x="5250225" y="398025"/>
            <a:ext cx="3534300" cy="393600"/>
          </a:xfrm>
          <a:prstGeom prst="rect">
            <a:avLst/>
          </a:prstGeom>
        </p:spPr>
        <p:txBody>
          <a:bodyPr anchorCtr="0" anchor="t" bIns="91425" lIns="91425" spcFirstLastPara="1" rIns="91425" wrap="square" tIns="91425">
            <a:noAutofit/>
          </a:bodyPr>
          <a:lstStyle>
            <a:lvl1pPr lvl="0" algn="r">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spcBef>
                <a:spcPts val="1600"/>
              </a:spcBef>
              <a:spcAft>
                <a:spcPts val="0"/>
              </a:spcAft>
              <a:buSzPts val="1100"/>
              <a:buNone/>
              <a:defRPr/>
            </a:lvl2pPr>
            <a:lvl3pPr lvl="2">
              <a:spcBef>
                <a:spcPts val="1600"/>
              </a:spcBef>
              <a:spcAft>
                <a:spcPts val="0"/>
              </a:spcAft>
              <a:buSzPts val="1100"/>
              <a:buNone/>
              <a:defRPr/>
            </a:lvl3pPr>
            <a:lvl4pPr lvl="3">
              <a:spcBef>
                <a:spcPts val="1600"/>
              </a:spcBef>
              <a:spcAft>
                <a:spcPts val="0"/>
              </a:spcAft>
              <a:buSzPts val="1100"/>
              <a:buNone/>
              <a:defRPr/>
            </a:lvl4pPr>
            <a:lvl5pPr lvl="4">
              <a:spcBef>
                <a:spcPts val="1600"/>
              </a:spcBef>
              <a:spcAft>
                <a:spcPts val="0"/>
              </a:spcAft>
              <a:buSzPts val="1100"/>
              <a:buNone/>
              <a:defRPr/>
            </a:lvl5pPr>
            <a:lvl6pPr lvl="5">
              <a:spcBef>
                <a:spcPts val="1600"/>
              </a:spcBef>
              <a:spcAft>
                <a:spcPts val="0"/>
              </a:spcAft>
              <a:buSzPts val="1100"/>
              <a:buNone/>
              <a:defRPr/>
            </a:lvl6pPr>
            <a:lvl7pPr lvl="6">
              <a:spcBef>
                <a:spcPts val="1600"/>
              </a:spcBef>
              <a:spcAft>
                <a:spcPts val="0"/>
              </a:spcAft>
              <a:buSzPts val="1100"/>
              <a:buNone/>
              <a:defRPr/>
            </a:lvl7pPr>
            <a:lvl8pPr lvl="7">
              <a:spcBef>
                <a:spcPts val="1600"/>
              </a:spcBef>
              <a:spcAft>
                <a:spcPts val="0"/>
              </a:spcAft>
              <a:buSzPts val="1100"/>
              <a:buNone/>
              <a:defRPr/>
            </a:lvl8pPr>
            <a:lvl9pPr lvl="8">
              <a:spcBef>
                <a:spcPts val="1600"/>
              </a:spcBef>
              <a:spcAft>
                <a:spcPts val="160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5" name="Google Shape;9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p:cSld name="CUSTOM">
    <p:spTree>
      <p:nvGrpSpPr>
        <p:cNvPr id="28" name="Shape 28"/>
        <p:cNvGrpSpPr/>
        <p:nvPr/>
      </p:nvGrpSpPr>
      <p:grpSpPr>
        <a:xfrm>
          <a:off x="0" y="0"/>
          <a:ext cx="0" cy="0"/>
          <a:chOff x="0" y="0"/>
          <a:chExt cx="0" cy="0"/>
        </a:xfrm>
      </p:grpSpPr>
      <p:pic>
        <p:nvPicPr>
          <p:cNvPr id="29" name="Google Shape;29;p3"/>
          <p:cNvPicPr preferRelativeResize="0"/>
          <p:nvPr/>
        </p:nvPicPr>
        <p:blipFill rotWithShape="1">
          <a:blip r:embed="rId2">
            <a:alphaModFix/>
          </a:blip>
          <a:srcRect b="13539" l="0" r="0" t="0"/>
          <a:stretch/>
        </p:blipFill>
        <p:spPr>
          <a:xfrm>
            <a:off x="0" y="0"/>
            <a:ext cx="9144000" cy="4807626"/>
          </a:xfrm>
          <a:prstGeom prst="rect">
            <a:avLst/>
          </a:prstGeom>
          <a:noFill/>
          <a:ln>
            <a:noFill/>
          </a:ln>
          <a:effectLst>
            <a:outerShdw blurRad="57150" rotWithShape="0" algn="bl" dir="5400000" dist="19050">
              <a:srgbClr val="000000">
                <a:alpha val="50000"/>
              </a:srgbClr>
            </a:outerShdw>
          </a:effectLst>
        </p:spPr>
      </p:pic>
      <p:sp>
        <p:nvSpPr>
          <p:cNvPr id="30" name="Google Shape;30;p3"/>
          <p:cNvSpPr txBox="1"/>
          <p:nvPr>
            <p:ph type="title"/>
          </p:nvPr>
        </p:nvSpPr>
        <p:spPr>
          <a:xfrm>
            <a:off x="1352400" y="2018550"/>
            <a:ext cx="6439200" cy="1106400"/>
          </a:xfrm>
          <a:prstGeom prst="rect">
            <a:avLst/>
          </a:prstGeom>
          <a:solidFill>
            <a:schemeClr val="lt1"/>
          </a:solidFill>
          <a:ln>
            <a:noFill/>
          </a:ln>
        </p:spPr>
        <p:txBody>
          <a:bodyPr anchorCtr="0" anchor="ctr" bIns="91425" lIns="91425" spcFirstLastPara="1" rIns="91425" wrap="square" tIns="91425">
            <a:noAutofit/>
          </a:bodyPr>
          <a:lstStyle>
            <a:lvl1pPr lvl="0" algn="r">
              <a:spcBef>
                <a:spcPts val="0"/>
              </a:spcBef>
              <a:spcAft>
                <a:spcPts val="0"/>
              </a:spcAft>
              <a:buNone/>
              <a:defRPr sz="3600">
                <a:solidFill>
                  <a:srgbClr val="074364"/>
                </a:solidFill>
              </a:defRPr>
            </a:lvl1pPr>
            <a:lvl2pPr lvl="1" algn="r">
              <a:spcBef>
                <a:spcPts val="0"/>
              </a:spcBef>
              <a:spcAft>
                <a:spcPts val="0"/>
              </a:spcAft>
              <a:buNone/>
              <a:defRPr sz="3600">
                <a:solidFill>
                  <a:srgbClr val="074364"/>
                </a:solidFill>
              </a:defRPr>
            </a:lvl2pPr>
            <a:lvl3pPr lvl="2" algn="r">
              <a:spcBef>
                <a:spcPts val="0"/>
              </a:spcBef>
              <a:spcAft>
                <a:spcPts val="0"/>
              </a:spcAft>
              <a:buNone/>
              <a:defRPr sz="3600">
                <a:solidFill>
                  <a:srgbClr val="074364"/>
                </a:solidFill>
              </a:defRPr>
            </a:lvl3pPr>
            <a:lvl4pPr lvl="3" algn="r">
              <a:spcBef>
                <a:spcPts val="0"/>
              </a:spcBef>
              <a:spcAft>
                <a:spcPts val="0"/>
              </a:spcAft>
              <a:buNone/>
              <a:defRPr sz="3600">
                <a:solidFill>
                  <a:srgbClr val="074364"/>
                </a:solidFill>
              </a:defRPr>
            </a:lvl4pPr>
            <a:lvl5pPr lvl="4" algn="r">
              <a:spcBef>
                <a:spcPts val="0"/>
              </a:spcBef>
              <a:spcAft>
                <a:spcPts val="0"/>
              </a:spcAft>
              <a:buNone/>
              <a:defRPr sz="3600">
                <a:solidFill>
                  <a:srgbClr val="074364"/>
                </a:solidFill>
              </a:defRPr>
            </a:lvl5pPr>
            <a:lvl6pPr lvl="5" algn="r">
              <a:spcBef>
                <a:spcPts val="0"/>
              </a:spcBef>
              <a:spcAft>
                <a:spcPts val="0"/>
              </a:spcAft>
              <a:buNone/>
              <a:defRPr sz="3600">
                <a:solidFill>
                  <a:srgbClr val="074364"/>
                </a:solidFill>
              </a:defRPr>
            </a:lvl6pPr>
            <a:lvl7pPr lvl="6" algn="r">
              <a:spcBef>
                <a:spcPts val="0"/>
              </a:spcBef>
              <a:spcAft>
                <a:spcPts val="0"/>
              </a:spcAft>
              <a:buNone/>
              <a:defRPr sz="3600">
                <a:solidFill>
                  <a:srgbClr val="074364"/>
                </a:solidFill>
              </a:defRPr>
            </a:lvl7pPr>
            <a:lvl8pPr lvl="7" algn="r">
              <a:spcBef>
                <a:spcPts val="0"/>
              </a:spcBef>
              <a:spcAft>
                <a:spcPts val="0"/>
              </a:spcAft>
              <a:buNone/>
              <a:defRPr sz="3600">
                <a:solidFill>
                  <a:srgbClr val="074364"/>
                </a:solidFill>
              </a:defRPr>
            </a:lvl8pPr>
            <a:lvl9pPr lvl="8" algn="r">
              <a:spcBef>
                <a:spcPts val="0"/>
              </a:spcBef>
              <a:spcAft>
                <a:spcPts val="0"/>
              </a:spcAft>
              <a:buNone/>
              <a:defRPr sz="3600">
                <a:solidFill>
                  <a:srgbClr val="07436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Section 1">
  <p:cSld name="CUSTOM_1">
    <p:spTree>
      <p:nvGrpSpPr>
        <p:cNvPr id="31" name="Shape 31"/>
        <p:cNvGrpSpPr/>
        <p:nvPr/>
      </p:nvGrpSpPr>
      <p:grpSpPr>
        <a:xfrm>
          <a:off x="0" y="0"/>
          <a:ext cx="0" cy="0"/>
          <a:chOff x="0" y="0"/>
          <a:chExt cx="0" cy="0"/>
        </a:xfrm>
      </p:grpSpPr>
      <p:pic>
        <p:nvPicPr>
          <p:cNvPr id="32" name="Google Shape;32;p4"/>
          <p:cNvPicPr preferRelativeResize="0"/>
          <p:nvPr/>
        </p:nvPicPr>
        <p:blipFill rotWithShape="1">
          <a:blip r:embed="rId2">
            <a:alphaModFix/>
          </a:blip>
          <a:srcRect b="13539" l="0" r="53303" t="0"/>
          <a:stretch/>
        </p:blipFill>
        <p:spPr>
          <a:xfrm>
            <a:off x="0" y="0"/>
            <a:ext cx="4269951" cy="4820774"/>
          </a:xfrm>
          <a:prstGeom prst="rect">
            <a:avLst/>
          </a:prstGeom>
          <a:noFill/>
          <a:ln>
            <a:noFill/>
          </a:ln>
        </p:spPr>
      </p:pic>
      <p:sp>
        <p:nvSpPr>
          <p:cNvPr id="33" name="Google Shape;33;p4"/>
          <p:cNvSpPr/>
          <p:nvPr/>
        </p:nvSpPr>
        <p:spPr>
          <a:xfrm>
            <a:off x="3253475" y="1900375"/>
            <a:ext cx="124200" cy="29160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ph type="title"/>
          </p:nvPr>
        </p:nvSpPr>
        <p:spPr>
          <a:xfrm>
            <a:off x="-54925" y="1900375"/>
            <a:ext cx="3432600" cy="1106400"/>
          </a:xfrm>
          <a:prstGeom prst="rect">
            <a:avLst/>
          </a:prstGeom>
          <a:solidFill>
            <a:srgbClr val="F4F5FB"/>
          </a:solidFill>
          <a:ln>
            <a:noFill/>
          </a:ln>
        </p:spPr>
        <p:txBody>
          <a:bodyPr anchorCtr="0" anchor="ctr" bIns="91425" lIns="91425" spcFirstLastPara="1" rIns="91425" wrap="square" tIns="91425">
            <a:noAutofit/>
          </a:bodyPr>
          <a:lstStyle>
            <a:lvl1pPr lvl="0" rtl="0" algn="ctr">
              <a:spcBef>
                <a:spcPts val="0"/>
              </a:spcBef>
              <a:spcAft>
                <a:spcPts val="0"/>
              </a:spcAft>
              <a:buNone/>
              <a:defRPr sz="3000">
                <a:solidFill>
                  <a:srgbClr val="074364"/>
                </a:solidFill>
              </a:defRPr>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35" name="Google Shape;35;p4"/>
          <p:cNvSpPr txBox="1"/>
          <p:nvPr>
            <p:ph idx="1" type="body"/>
          </p:nvPr>
        </p:nvSpPr>
        <p:spPr>
          <a:xfrm>
            <a:off x="4956425" y="876075"/>
            <a:ext cx="4187700" cy="2941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298450" lvl="1" marL="914400">
              <a:spcBef>
                <a:spcPts val="1600"/>
              </a:spcBef>
              <a:spcAft>
                <a:spcPts val="0"/>
              </a:spcAft>
              <a:buClr>
                <a:srgbClr val="000000"/>
              </a:buClr>
              <a:buSzPts val="1100"/>
              <a:buChar char="○"/>
              <a:defRPr>
                <a:solidFill>
                  <a:srgbClr val="000000"/>
                </a:solidFill>
              </a:defRPr>
            </a:lvl2pPr>
            <a:lvl3pPr indent="-298450" lvl="2" marL="1371600">
              <a:spcBef>
                <a:spcPts val="1600"/>
              </a:spcBef>
              <a:spcAft>
                <a:spcPts val="0"/>
              </a:spcAft>
              <a:buClr>
                <a:srgbClr val="000000"/>
              </a:buClr>
              <a:buSzPts val="1100"/>
              <a:buChar char="■"/>
              <a:defRPr>
                <a:solidFill>
                  <a:srgbClr val="000000"/>
                </a:solidFill>
              </a:defRPr>
            </a:lvl3pPr>
            <a:lvl4pPr indent="-298450" lvl="3" marL="1828800">
              <a:spcBef>
                <a:spcPts val="1600"/>
              </a:spcBef>
              <a:spcAft>
                <a:spcPts val="0"/>
              </a:spcAft>
              <a:buClr>
                <a:srgbClr val="000000"/>
              </a:buClr>
              <a:buSzPts val="1100"/>
              <a:buChar char="●"/>
              <a:defRPr>
                <a:solidFill>
                  <a:srgbClr val="000000"/>
                </a:solidFill>
              </a:defRPr>
            </a:lvl4pPr>
            <a:lvl5pPr indent="-298450" lvl="4" marL="2286000">
              <a:spcBef>
                <a:spcPts val="1600"/>
              </a:spcBef>
              <a:spcAft>
                <a:spcPts val="0"/>
              </a:spcAft>
              <a:buClr>
                <a:srgbClr val="000000"/>
              </a:buClr>
              <a:buSzPts val="1100"/>
              <a:buChar char="○"/>
              <a:defRPr>
                <a:solidFill>
                  <a:srgbClr val="000000"/>
                </a:solidFill>
              </a:defRPr>
            </a:lvl5pPr>
            <a:lvl6pPr indent="-298450" lvl="5" marL="2743200">
              <a:spcBef>
                <a:spcPts val="1600"/>
              </a:spcBef>
              <a:spcAft>
                <a:spcPts val="0"/>
              </a:spcAft>
              <a:buClr>
                <a:srgbClr val="000000"/>
              </a:buClr>
              <a:buSzPts val="1100"/>
              <a:buChar char="■"/>
              <a:defRPr>
                <a:solidFill>
                  <a:srgbClr val="000000"/>
                </a:solidFill>
              </a:defRPr>
            </a:lvl6pPr>
            <a:lvl7pPr indent="-298450" lvl="6" marL="3200400">
              <a:spcBef>
                <a:spcPts val="1600"/>
              </a:spcBef>
              <a:spcAft>
                <a:spcPts val="0"/>
              </a:spcAft>
              <a:buClr>
                <a:srgbClr val="000000"/>
              </a:buClr>
              <a:buSzPts val="1100"/>
              <a:buChar char="●"/>
              <a:defRPr>
                <a:solidFill>
                  <a:srgbClr val="000000"/>
                </a:solidFill>
              </a:defRPr>
            </a:lvl7pPr>
            <a:lvl8pPr indent="-298450" lvl="7" marL="3657600">
              <a:spcBef>
                <a:spcPts val="1600"/>
              </a:spcBef>
              <a:spcAft>
                <a:spcPts val="0"/>
              </a:spcAft>
              <a:buClr>
                <a:srgbClr val="000000"/>
              </a:buClr>
              <a:buSzPts val="1100"/>
              <a:buChar char="○"/>
              <a:defRPr>
                <a:solidFill>
                  <a:srgbClr val="000000"/>
                </a:solidFill>
              </a:defRPr>
            </a:lvl8pPr>
            <a:lvl9pPr indent="-298450" lvl="8" marL="4114800">
              <a:spcBef>
                <a:spcPts val="1600"/>
              </a:spcBef>
              <a:spcAft>
                <a:spcPts val="1600"/>
              </a:spcAft>
              <a:buClr>
                <a:srgbClr val="000000"/>
              </a:buClr>
              <a:buSzPts val="1100"/>
              <a:buChar char="■"/>
              <a:defRPr>
                <a:solidFill>
                  <a:srgbClr val="000000"/>
                </a:solidFill>
              </a:defRPr>
            </a:lvl9pPr>
          </a:lstStyle>
          <a:p/>
        </p:txBody>
      </p:sp>
      <p:pic>
        <p:nvPicPr>
          <p:cNvPr id="36" name="Google Shape;36;p4"/>
          <p:cNvPicPr preferRelativeResize="0"/>
          <p:nvPr/>
        </p:nvPicPr>
        <p:blipFill>
          <a:blip r:embed="rId3">
            <a:alphaModFix/>
          </a:blip>
          <a:stretch>
            <a:fillRect/>
          </a:stretch>
        </p:blipFill>
        <p:spPr>
          <a:xfrm>
            <a:off x="288950" y="213750"/>
            <a:ext cx="1550826" cy="1550826"/>
          </a:xfrm>
          <a:prstGeom prst="rect">
            <a:avLst/>
          </a:prstGeom>
          <a:noFill/>
          <a:ln>
            <a:noFill/>
          </a:ln>
        </p:spPr>
      </p:pic>
      <p:sp>
        <p:nvSpPr>
          <p:cNvPr id="37" name="Google Shape;37;p4"/>
          <p:cNvSpPr/>
          <p:nvPr/>
        </p:nvSpPr>
        <p:spPr>
          <a:xfrm>
            <a:off x="0" y="0"/>
            <a:ext cx="124200" cy="30069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8" name="Shape 38"/>
        <p:cNvGrpSpPr/>
        <p:nvPr/>
      </p:nvGrpSpPr>
      <p:grpSpPr>
        <a:xfrm>
          <a:off x="0" y="0"/>
          <a:ext cx="0" cy="0"/>
          <a:chOff x="0" y="0"/>
          <a:chExt cx="0" cy="0"/>
        </a:xfrm>
      </p:grpSpPr>
      <p:sp>
        <p:nvSpPr>
          <p:cNvPr id="39" name="Google Shape;39;p5"/>
          <p:cNvSpPr/>
          <p:nvPr/>
        </p:nvSpPr>
        <p:spPr>
          <a:xfrm>
            <a:off x="0" y="0"/>
            <a:ext cx="4572000" cy="4833000"/>
          </a:xfrm>
          <a:prstGeom prst="rect">
            <a:avLst/>
          </a:prstGeom>
          <a:solidFill>
            <a:srgbClr val="F4F5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txBox="1"/>
          <p:nvPr>
            <p:ph type="title"/>
          </p:nvPr>
        </p:nvSpPr>
        <p:spPr>
          <a:xfrm>
            <a:off x="635550" y="64950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1" name="Google Shape;41;p5"/>
          <p:cNvSpPr txBox="1"/>
          <p:nvPr>
            <p:ph idx="1" type="subTitle"/>
          </p:nvPr>
        </p:nvSpPr>
        <p:spPr>
          <a:xfrm>
            <a:off x="6355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2" name="Google Shape;42;p5"/>
          <p:cNvSpPr txBox="1"/>
          <p:nvPr>
            <p:ph idx="2" type="body"/>
          </p:nvPr>
        </p:nvSpPr>
        <p:spPr>
          <a:xfrm>
            <a:off x="5161900" y="649500"/>
            <a:ext cx="3374400" cy="4100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3" name="Google Shape;4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6" name="Google Shape;46;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7" name="Google Shape;47;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6"/>
          <p:cNvSpPr txBox="1"/>
          <p:nvPr>
            <p:ph idx="1" type="body"/>
          </p:nvPr>
        </p:nvSpPr>
        <p:spPr>
          <a:xfrm>
            <a:off x="803975" y="234150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pic>
        <p:nvPicPr>
          <p:cNvPr id="55" name="Google Shape;55;p6"/>
          <p:cNvPicPr preferRelativeResize="0"/>
          <p:nvPr/>
        </p:nvPicPr>
        <p:blipFill>
          <a:blip r:embed="rId2">
            <a:alphaModFix/>
          </a:blip>
          <a:stretch>
            <a:fillRect/>
          </a:stretch>
        </p:blipFill>
        <p:spPr>
          <a:xfrm>
            <a:off x="3634800" y="0"/>
            <a:ext cx="1874399" cy="18743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7">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itle">
  <p:cSld name="BLANK_1">
    <p:spTree>
      <p:nvGrpSpPr>
        <p:cNvPr id="62" name="Shape 62"/>
        <p:cNvGrpSpPr/>
        <p:nvPr/>
      </p:nvGrpSpPr>
      <p:grpSpPr>
        <a:xfrm>
          <a:off x="0" y="0"/>
          <a:ext cx="0" cy="0"/>
          <a:chOff x="0" y="0"/>
          <a:chExt cx="0" cy="0"/>
        </a:xfrm>
      </p:grpSpPr>
      <p:sp>
        <p:nvSpPr>
          <p:cNvPr id="63" name="Google Shape;6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6" name="Google Shape;66;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8" name="Google Shape;68;p8"/>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9" name="Google Shape;69;p8"/>
          <p:cNvSpPr/>
          <p:nvPr/>
        </p:nvSpPr>
        <p:spPr>
          <a:xfrm>
            <a:off x="0" y="356975"/>
            <a:ext cx="645300" cy="26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508000" y="353450"/>
            <a:ext cx="137400" cy="2610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BLANK_1_1">
    <p:spTree>
      <p:nvGrpSpPr>
        <p:cNvPr id="71" name="Shape 71"/>
        <p:cNvGrpSpPr/>
        <p:nvPr/>
      </p:nvGrpSpPr>
      <p:grpSpPr>
        <a:xfrm>
          <a:off x="0" y="0"/>
          <a:ext cx="0" cy="0"/>
          <a:chOff x="0" y="0"/>
          <a:chExt cx="0" cy="0"/>
        </a:xfrm>
      </p:grpSpPr>
      <p:sp>
        <p:nvSpPr>
          <p:cNvPr id="72" name="Google Shape;7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9">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5" name="Google Shape;7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6" name="Google Shape;7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7" name="Google Shape;77;p9"/>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8" name="Google Shape;78;p9"/>
          <p:cNvSpPr txBox="1"/>
          <p:nvPr>
            <p:ph idx="1" type="body"/>
          </p:nvPr>
        </p:nvSpPr>
        <p:spPr>
          <a:xfrm>
            <a:off x="729450" y="934450"/>
            <a:ext cx="7329300" cy="2938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9"/>
          <p:cNvSpPr/>
          <p:nvPr/>
        </p:nvSpPr>
        <p:spPr>
          <a:xfrm>
            <a:off x="0" y="356975"/>
            <a:ext cx="645300" cy="26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508000" y="353450"/>
            <a:ext cx="137400" cy="2610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ntent">
  <p:cSld name="BLANK_1_1_1">
    <p:spTree>
      <p:nvGrpSpPr>
        <p:cNvPr id="81" name="Shape 81"/>
        <p:cNvGrpSpPr/>
        <p:nvPr/>
      </p:nvGrpSpPr>
      <p:grpSpPr>
        <a:xfrm>
          <a:off x="0" y="0"/>
          <a:ext cx="0" cy="0"/>
          <a:chOff x="0" y="0"/>
          <a:chExt cx="0" cy="0"/>
        </a:xfrm>
      </p:grpSpPr>
      <p:sp>
        <p:nvSpPr>
          <p:cNvPr id="82" name="Google Shape;8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0">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6" name="Google Shape;86;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7" name="Google Shape;87;p10"/>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8" name="Google Shape;88;p10"/>
          <p:cNvSpPr txBox="1"/>
          <p:nvPr>
            <p:ph idx="1" type="body"/>
          </p:nvPr>
        </p:nvSpPr>
        <p:spPr>
          <a:xfrm>
            <a:off x="729450" y="934450"/>
            <a:ext cx="3553500" cy="293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9" name="Google Shape;89;p10"/>
          <p:cNvSpPr/>
          <p:nvPr/>
        </p:nvSpPr>
        <p:spPr>
          <a:xfrm>
            <a:off x="0" y="356975"/>
            <a:ext cx="645300" cy="26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p:nvPr/>
        </p:nvSpPr>
        <p:spPr>
          <a:xfrm>
            <a:off x="508000" y="353450"/>
            <a:ext cx="137400" cy="2610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txBox="1"/>
          <p:nvPr>
            <p:ph idx="2" type="body"/>
          </p:nvPr>
        </p:nvSpPr>
        <p:spPr>
          <a:xfrm>
            <a:off x="4814525" y="934450"/>
            <a:ext cx="3553500" cy="293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1.xml"/><Relationship Id="rId12" Type="http://schemas.openxmlformats.org/officeDocument/2006/relationships/slideLayout" Target="../slideLayouts/slideLayout10.xml"/><Relationship Id="rId1" Type="http://schemas.openxmlformats.org/officeDocument/2006/relationships/image" Target="../media/image3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Proxima Nova"/>
              <a:buNone/>
              <a:defRPr b="1" sz="2800">
                <a:latin typeface="Proxima Nova"/>
                <a:ea typeface="Proxima Nova"/>
                <a:cs typeface="Proxima Nova"/>
                <a:sym typeface="Proxima Nova"/>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Quattrocento Sans"/>
              <a:buChar char="●"/>
              <a:defRPr sz="1800">
                <a:latin typeface="Quattrocento Sans"/>
                <a:ea typeface="Quattrocento Sans"/>
                <a:cs typeface="Quattrocento Sans"/>
                <a:sym typeface="Quattrocento Sans"/>
              </a:defRPr>
            </a:lvl1pPr>
            <a:lvl2pPr indent="-298450" lvl="1" marL="9144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2pPr>
            <a:lvl3pPr indent="-298450" lvl="2" marL="13716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3pPr>
            <a:lvl4pPr indent="-298450" lvl="3" marL="18288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4pPr>
            <a:lvl5pPr indent="-298450" lvl="4" marL="22860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5pPr>
            <a:lvl6pPr indent="-298450" lvl="5" marL="27432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6pPr>
            <a:lvl7pPr indent="-298450" lvl="6" marL="32004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7pPr>
            <a:lvl8pPr indent="-298450" lvl="7" marL="3657600">
              <a:lnSpc>
                <a:spcPct val="115000"/>
              </a:lnSpc>
              <a:spcBef>
                <a:spcPts val="1600"/>
              </a:spcBef>
              <a:spcAft>
                <a:spcPts val="0"/>
              </a:spcAft>
              <a:buSzPts val="1100"/>
              <a:buFont typeface="Quattrocento Sans"/>
              <a:buChar char="○"/>
              <a:defRPr sz="1100">
                <a:latin typeface="Quattrocento Sans"/>
                <a:ea typeface="Quattrocento Sans"/>
                <a:cs typeface="Quattrocento Sans"/>
                <a:sym typeface="Quattrocento Sans"/>
              </a:defRPr>
            </a:lvl8pPr>
            <a:lvl9pPr indent="-298450" lvl="8" marL="4114800">
              <a:lnSpc>
                <a:spcPct val="115000"/>
              </a:lnSpc>
              <a:spcBef>
                <a:spcPts val="1600"/>
              </a:spcBef>
              <a:spcAft>
                <a:spcPts val="1600"/>
              </a:spcAft>
              <a:buSzPts val="1100"/>
              <a:buFont typeface="Quattrocento Sans"/>
              <a:buChar char="■"/>
              <a:defRPr sz="1100">
                <a:latin typeface="Quattrocento Sans"/>
                <a:ea typeface="Quattrocento Sans"/>
                <a:cs typeface="Quattrocento Sans"/>
                <a:sym typeface="Quattrocento Sans"/>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4814097"/>
            <a:ext cx="9144000" cy="329400"/>
          </a:xfrm>
          <a:prstGeom prst="rect">
            <a:avLst/>
          </a:prstGeom>
          <a:solidFill>
            <a:srgbClr val="F4F5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0" y="4814100"/>
            <a:ext cx="2339400" cy="3294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 name="Google Shape;11;p1"/>
          <p:cNvSpPr txBox="1"/>
          <p:nvPr/>
        </p:nvSpPr>
        <p:spPr>
          <a:xfrm>
            <a:off x="479550" y="4807350"/>
            <a:ext cx="13803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www.ugm.ac.id</a:t>
            </a:r>
            <a:endParaRPr b="1" sz="1200">
              <a:solidFill>
                <a:srgbClr val="FFFFFF"/>
              </a:solidFill>
              <a:latin typeface="Quattrocento Sans"/>
              <a:ea typeface="Quattrocento Sans"/>
              <a:cs typeface="Quattrocento Sans"/>
              <a:sym typeface="Quattrocento Sans"/>
            </a:endParaRPr>
          </a:p>
        </p:txBody>
      </p:sp>
      <p:sp>
        <p:nvSpPr>
          <p:cNvPr id="12" name="Google Shape;12;p1"/>
          <p:cNvSpPr txBox="1"/>
          <p:nvPr/>
        </p:nvSpPr>
        <p:spPr>
          <a:xfrm>
            <a:off x="3207450" y="4807350"/>
            <a:ext cx="3450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pic>
        <p:nvPicPr>
          <p:cNvPr id="13" name="Google Shape;13;p1"/>
          <p:cNvPicPr preferRelativeResize="0"/>
          <p:nvPr/>
        </p:nvPicPr>
        <p:blipFill>
          <a:blip r:embed="rId1">
            <a:alphaModFix/>
          </a:blip>
          <a:stretch>
            <a:fillRect/>
          </a:stretch>
        </p:blipFill>
        <p:spPr>
          <a:xfrm>
            <a:off x="7160464" y="4749850"/>
            <a:ext cx="1983535" cy="454775"/>
          </a:xfrm>
          <a:prstGeom prst="rect">
            <a:avLst/>
          </a:prstGeom>
          <a:noFill/>
          <a:ln>
            <a:noFill/>
          </a:ln>
        </p:spPr>
      </p:pic>
      <p:pic>
        <p:nvPicPr>
          <p:cNvPr id="14" name="Google Shape;14;p1"/>
          <p:cNvPicPr preferRelativeResize="0"/>
          <p:nvPr/>
        </p:nvPicPr>
        <p:blipFill rotWithShape="1">
          <a:blip r:embed="rId2">
            <a:alphaModFix amt="88000"/>
          </a:blip>
          <a:srcRect b="0" l="0" r="49315" t="0"/>
          <a:stretch/>
        </p:blipFill>
        <p:spPr>
          <a:xfrm>
            <a:off x="7193251" y="353600"/>
            <a:ext cx="1950750" cy="3991048"/>
          </a:xfrm>
          <a:prstGeom prst="rect">
            <a:avLst/>
          </a:prstGeom>
          <a:noFill/>
          <a:ln>
            <a:noFill/>
          </a:ln>
          <a:effectLst>
            <a:outerShdw blurRad="57150" rotWithShape="0" algn="bl" dir="5400000" dist="19050">
              <a:srgbClr val="000000">
                <a:alpha val="9000"/>
              </a:srgbClr>
            </a:outerShdw>
          </a:effectLst>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hyperlink" Target="http://drive.google.com/file/d/1JVd0hMSW5R5CJL361FX817_-cngc36qI/view" TargetMode="External"/><Relationship Id="rId4" Type="http://schemas.openxmlformats.org/officeDocument/2006/relationships/image" Target="../media/image27.jpg"/><Relationship Id="rId5" Type="http://schemas.openxmlformats.org/officeDocument/2006/relationships/image" Target="../media/image25.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5.jpg"/><Relationship Id="rId5" Type="http://schemas.openxmlformats.org/officeDocument/2006/relationships/image" Target="../media/image16.jp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2"/>
          <p:cNvSpPr/>
          <p:nvPr/>
        </p:nvSpPr>
        <p:spPr>
          <a:xfrm flipH="1">
            <a:off x="479550" y="0"/>
            <a:ext cx="1874400" cy="2945400"/>
          </a:xfrm>
          <a:prstGeom prst="rect">
            <a:avLst/>
          </a:prstGeom>
          <a:solidFill>
            <a:srgbClr val="F4F5FB"/>
          </a:solidFill>
          <a:ln>
            <a:noFill/>
          </a:ln>
          <a:effectLst>
            <a:outerShdw blurRad="57150" rotWithShape="0" algn="bl" dir="5400000" dist="19050">
              <a:srgbClr val="000000">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p:nvPr/>
        </p:nvSpPr>
        <p:spPr>
          <a:xfrm flipH="1">
            <a:off x="479550" y="2935650"/>
            <a:ext cx="1874400" cy="942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2"/>
          <p:cNvPicPr preferRelativeResize="0"/>
          <p:nvPr/>
        </p:nvPicPr>
        <p:blipFill>
          <a:blip r:embed="rId3">
            <a:alphaModFix/>
          </a:blip>
          <a:stretch>
            <a:fillRect/>
          </a:stretch>
        </p:blipFill>
        <p:spPr>
          <a:xfrm>
            <a:off x="479550" y="535500"/>
            <a:ext cx="1874399" cy="1874399"/>
          </a:xfrm>
          <a:prstGeom prst="rect">
            <a:avLst/>
          </a:prstGeom>
          <a:noFill/>
          <a:ln>
            <a:noFill/>
          </a:ln>
        </p:spPr>
      </p:pic>
      <p:sp>
        <p:nvSpPr>
          <p:cNvPr id="103" name="Google Shape;103;p12"/>
          <p:cNvSpPr/>
          <p:nvPr/>
        </p:nvSpPr>
        <p:spPr>
          <a:xfrm>
            <a:off x="2339275" y="4814100"/>
            <a:ext cx="6804600" cy="329400"/>
          </a:xfrm>
          <a:prstGeom prst="rect">
            <a:avLst/>
          </a:prstGeom>
          <a:solidFill>
            <a:srgbClr val="F4F5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a:off x="0" y="4814100"/>
            <a:ext cx="2339400" cy="342900"/>
          </a:xfrm>
          <a:prstGeom prst="rect">
            <a:avLst/>
          </a:prstGeom>
          <a:solidFill>
            <a:srgbClr val="074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2"/>
          <p:cNvPicPr preferRelativeResize="0"/>
          <p:nvPr/>
        </p:nvPicPr>
        <p:blipFill>
          <a:blip r:embed="rId4">
            <a:alphaModFix/>
          </a:blip>
          <a:stretch>
            <a:fillRect/>
          </a:stretch>
        </p:blipFill>
        <p:spPr>
          <a:xfrm>
            <a:off x="6993207" y="4731013"/>
            <a:ext cx="2156631" cy="480257"/>
          </a:xfrm>
          <a:prstGeom prst="rect">
            <a:avLst/>
          </a:prstGeom>
          <a:noFill/>
          <a:ln>
            <a:noFill/>
          </a:ln>
        </p:spPr>
      </p:pic>
      <p:sp>
        <p:nvSpPr>
          <p:cNvPr id="106" name="Google Shape;106;p12"/>
          <p:cNvSpPr txBox="1"/>
          <p:nvPr/>
        </p:nvSpPr>
        <p:spPr>
          <a:xfrm>
            <a:off x="479550" y="4807350"/>
            <a:ext cx="13803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www.ugm.ac.id</a:t>
            </a:r>
            <a:endParaRPr b="1" sz="1200">
              <a:solidFill>
                <a:srgbClr val="FFFFFF"/>
              </a:solidFill>
              <a:latin typeface="Quattrocento Sans"/>
              <a:ea typeface="Quattrocento Sans"/>
              <a:cs typeface="Quattrocento Sans"/>
              <a:sym typeface="Quattrocento Sans"/>
            </a:endParaRPr>
          </a:p>
        </p:txBody>
      </p:sp>
      <p:sp>
        <p:nvSpPr>
          <p:cNvPr id="107" name="Google Shape;107;p12"/>
          <p:cNvSpPr txBox="1"/>
          <p:nvPr/>
        </p:nvSpPr>
        <p:spPr>
          <a:xfrm>
            <a:off x="3207450" y="4807350"/>
            <a:ext cx="3450900" cy="3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74364"/>
                </a:solidFill>
                <a:latin typeface="Quattrocento Sans"/>
                <a:ea typeface="Quattrocento Sans"/>
                <a:cs typeface="Quattrocento Sans"/>
                <a:sym typeface="Quattrocento Sans"/>
              </a:rPr>
              <a:t>Locally Rooted, Globally Respected</a:t>
            </a:r>
            <a:endParaRPr sz="1200">
              <a:solidFill>
                <a:srgbClr val="074364"/>
              </a:solidFill>
              <a:latin typeface="Quattrocento Sans"/>
              <a:ea typeface="Quattrocento Sans"/>
              <a:cs typeface="Quattrocento Sans"/>
              <a:sym typeface="Quattrocento Sans"/>
            </a:endParaRPr>
          </a:p>
        </p:txBody>
      </p:sp>
      <p:sp>
        <p:nvSpPr>
          <p:cNvPr id="108" name="Google Shape;108;p12"/>
          <p:cNvSpPr txBox="1"/>
          <p:nvPr>
            <p:ph type="ctrTitle"/>
          </p:nvPr>
        </p:nvSpPr>
        <p:spPr>
          <a:xfrm>
            <a:off x="2353950" y="1244200"/>
            <a:ext cx="6430500" cy="72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People Detection and Counting</a:t>
            </a:r>
            <a:endParaRPr sz="3000"/>
          </a:p>
        </p:txBody>
      </p:sp>
      <p:sp>
        <p:nvSpPr>
          <p:cNvPr id="109" name="Google Shape;109;p12"/>
          <p:cNvSpPr txBox="1"/>
          <p:nvPr>
            <p:ph idx="1" type="subTitle"/>
          </p:nvPr>
        </p:nvSpPr>
        <p:spPr>
          <a:xfrm>
            <a:off x="3980600" y="2419475"/>
            <a:ext cx="4939200" cy="118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Davin Jason Evan Raharjo	 	(22/493367/PA/21184)</a:t>
            </a:r>
            <a:endParaRPr/>
          </a:p>
          <a:p>
            <a:pPr indent="0" lvl="0" marL="0" rtl="0" algn="just">
              <a:spcBef>
                <a:spcPts val="0"/>
              </a:spcBef>
              <a:spcAft>
                <a:spcPts val="0"/>
              </a:spcAft>
              <a:buNone/>
            </a:pPr>
            <a:r>
              <a:rPr lang="en"/>
              <a:t>Aizar Hafizh Soejadi	 		(22/497615/PA/21435)</a:t>
            </a:r>
            <a:endParaRPr/>
          </a:p>
          <a:p>
            <a:pPr indent="0" lvl="0" marL="0" rtl="0" algn="just">
              <a:spcBef>
                <a:spcPts val="0"/>
              </a:spcBef>
              <a:spcAft>
                <a:spcPts val="0"/>
              </a:spcAft>
              <a:buNone/>
            </a:pPr>
            <a:r>
              <a:rPr lang="en"/>
              <a:t>Muhammad Dafa Wisnu Galih	(22/503607/PA/21649)</a:t>
            </a:r>
            <a:endParaRPr/>
          </a:p>
          <a:p>
            <a:pPr indent="0" lvl="0" marL="0" rtl="0" algn="just">
              <a:spcBef>
                <a:spcPts val="0"/>
              </a:spcBef>
              <a:spcAft>
                <a:spcPts val="0"/>
              </a:spcAft>
              <a:buNone/>
            </a:pPr>
            <a:r>
              <a:rPr lang="en"/>
              <a:t>Ulima Muna Syarifah	 		(23/532361/NPA/19941)</a:t>
            </a:r>
            <a:endParaRPr/>
          </a:p>
          <a:p>
            <a:pPr indent="0" lvl="0" marL="0" rtl="0" algn="just">
              <a:spcBef>
                <a:spcPts val="0"/>
              </a:spcBef>
              <a:spcAft>
                <a:spcPts val="0"/>
              </a:spcAft>
              <a:buNone/>
            </a:pPr>
            <a:r>
              <a:rPr lang="en"/>
              <a:t>Bayu Dewanto	 			(23/532372/NPA/19950)</a:t>
            </a:r>
            <a:endParaRPr/>
          </a:p>
          <a:p>
            <a:pPr indent="0" lvl="0" marL="0" rtl="0" algn="r">
              <a:spcBef>
                <a:spcPts val="0"/>
              </a:spcBef>
              <a:spcAft>
                <a:spcPts val="0"/>
              </a:spcAft>
              <a:buNone/>
            </a:pPr>
            <a:r>
              <a:t/>
            </a:r>
            <a:endParaRPr/>
          </a:p>
        </p:txBody>
      </p:sp>
      <p:sp>
        <p:nvSpPr>
          <p:cNvPr id="110" name="Google Shape;110;p12"/>
          <p:cNvSpPr txBox="1"/>
          <p:nvPr>
            <p:ph idx="2" type="subTitle"/>
          </p:nvPr>
        </p:nvSpPr>
        <p:spPr>
          <a:xfrm>
            <a:off x="4835300" y="1776750"/>
            <a:ext cx="3941700" cy="54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Penglihatan Komputer dan Analisis Citra</a:t>
            </a:r>
            <a:endParaRPr b="1"/>
          </a:p>
        </p:txBody>
      </p:sp>
      <p:sp>
        <p:nvSpPr>
          <p:cNvPr id="111" name="Google Shape;111;p12"/>
          <p:cNvSpPr txBox="1"/>
          <p:nvPr>
            <p:ph idx="3" type="subTitle"/>
          </p:nvPr>
        </p:nvSpPr>
        <p:spPr>
          <a:xfrm>
            <a:off x="5250225" y="398025"/>
            <a:ext cx="3534300" cy="393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Kelompok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Window</a:t>
            </a:r>
            <a:endParaRPr/>
          </a:p>
        </p:txBody>
      </p:sp>
      <p:sp>
        <p:nvSpPr>
          <p:cNvPr id="196" name="Google Shape;196;p21"/>
          <p:cNvSpPr txBox="1"/>
          <p:nvPr>
            <p:ph idx="1" type="body"/>
          </p:nvPr>
        </p:nvSpPr>
        <p:spPr>
          <a:xfrm>
            <a:off x="567775" y="1152475"/>
            <a:ext cx="45264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solidFill>
                  <a:srgbClr val="242424"/>
                </a:solidFill>
                <a:highlight>
                  <a:srgbClr val="FFFFFF"/>
                </a:highlight>
              </a:rPr>
              <a:t>Sliding Window merupakan sebuah metode yang paling umum digunakan dalam pemrosesan citra digital. Sliding windows akan </a:t>
            </a:r>
            <a:r>
              <a:rPr lang="en">
                <a:solidFill>
                  <a:srgbClr val="242424"/>
                </a:solidFill>
                <a:highlight>
                  <a:srgbClr val="FFFFFF"/>
                </a:highlight>
              </a:rPr>
              <a:t>digunakan pada tahapan </a:t>
            </a:r>
            <a:r>
              <a:rPr i="1" lang="en">
                <a:solidFill>
                  <a:srgbClr val="242424"/>
                </a:solidFill>
                <a:highlight>
                  <a:srgbClr val="FFFFFF"/>
                </a:highlight>
              </a:rPr>
              <a:t>testing</a:t>
            </a:r>
            <a:r>
              <a:rPr lang="en">
                <a:solidFill>
                  <a:srgbClr val="242424"/>
                </a:solidFill>
                <a:highlight>
                  <a:srgbClr val="FFFFFF"/>
                </a:highlight>
              </a:rPr>
              <a:t>. Untuk window size berukuran 128x128 pixel.</a:t>
            </a:r>
            <a:endParaRPr/>
          </a:p>
        </p:txBody>
      </p:sp>
      <p:pic>
        <p:nvPicPr>
          <p:cNvPr id="197" name="Google Shape;197;p21"/>
          <p:cNvPicPr preferRelativeResize="0"/>
          <p:nvPr/>
        </p:nvPicPr>
        <p:blipFill>
          <a:blip r:embed="rId3">
            <a:alphaModFix/>
          </a:blip>
          <a:stretch>
            <a:fillRect/>
          </a:stretch>
        </p:blipFill>
        <p:spPr>
          <a:xfrm>
            <a:off x="5195475" y="1152475"/>
            <a:ext cx="3723425" cy="2519800"/>
          </a:xfrm>
          <a:prstGeom prst="rect">
            <a:avLst/>
          </a:prstGeom>
          <a:noFill/>
          <a:ln>
            <a:noFill/>
          </a:ln>
        </p:spPr>
      </p:pic>
      <p:sp>
        <p:nvSpPr>
          <p:cNvPr id="198" name="Google Shape;198;p21"/>
          <p:cNvSpPr/>
          <p:nvPr/>
        </p:nvSpPr>
        <p:spPr>
          <a:xfrm>
            <a:off x="5217547" y="1164921"/>
            <a:ext cx="1077600" cy="1484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 Step Size / Stride</a:t>
            </a:r>
            <a:endParaRPr/>
          </a:p>
        </p:txBody>
      </p:sp>
      <p:sp>
        <p:nvSpPr>
          <p:cNvPr id="204" name="Google Shape;204;p22"/>
          <p:cNvSpPr txBox="1"/>
          <p:nvPr>
            <p:ph idx="1" type="body"/>
          </p:nvPr>
        </p:nvSpPr>
        <p:spPr>
          <a:xfrm>
            <a:off x="311700" y="1152475"/>
            <a:ext cx="8520600" cy="1574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Dalam project ini, kita akan coba untuk mengimplementasikan step size yang dinamis. </a:t>
            </a:r>
            <a:r>
              <a:rPr lang="en"/>
              <a:t>Perubahan ukuran step size akan bergantung pada hasil deteksi, apakah itu latar belakang atau objek, sehingga memungkinkan pengoptimalan waktu komputasi yang lebih efisien.</a:t>
            </a:r>
            <a:endParaRPr/>
          </a:p>
        </p:txBody>
      </p:sp>
      <p:pic>
        <p:nvPicPr>
          <p:cNvPr id="205" name="Google Shape;205;p22"/>
          <p:cNvPicPr preferRelativeResize="0"/>
          <p:nvPr/>
        </p:nvPicPr>
        <p:blipFill>
          <a:blip r:embed="rId3">
            <a:alphaModFix/>
          </a:blip>
          <a:stretch>
            <a:fillRect/>
          </a:stretch>
        </p:blipFill>
        <p:spPr>
          <a:xfrm>
            <a:off x="513150" y="2651932"/>
            <a:ext cx="3657599" cy="1719072"/>
          </a:xfrm>
          <a:prstGeom prst="rect">
            <a:avLst/>
          </a:prstGeom>
          <a:noFill/>
          <a:ln>
            <a:noFill/>
          </a:ln>
        </p:spPr>
      </p:pic>
      <p:sp>
        <p:nvSpPr>
          <p:cNvPr id="206" name="Google Shape;206;p22"/>
          <p:cNvSpPr txBox="1"/>
          <p:nvPr/>
        </p:nvSpPr>
        <p:spPr>
          <a:xfrm>
            <a:off x="759600" y="4262925"/>
            <a:ext cx="3164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Quattrocento Sans"/>
                <a:ea typeface="Quattrocento Sans"/>
                <a:cs typeface="Quattrocento Sans"/>
                <a:sym typeface="Quattrocento Sans"/>
              </a:rPr>
              <a:t>Stride mengecil ketika mendekati sebuah fitur yang ingin dideteksi</a:t>
            </a:r>
            <a:endParaRPr sz="800">
              <a:latin typeface="Quattrocento Sans"/>
              <a:ea typeface="Quattrocento Sans"/>
              <a:cs typeface="Quattrocento Sans"/>
              <a:sym typeface="Quattrocento Sans"/>
            </a:endParaRPr>
          </a:p>
        </p:txBody>
      </p:sp>
      <p:sp>
        <p:nvSpPr>
          <p:cNvPr id="207" name="Google Shape;207;p22"/>
          <p:cNvSpPr txBox="1"/>
          <p:nvPr>
            <p:ph idx="1" type="body"/>
          </p:nvPr>
        </p:nvSpPr>
        <p:spPr>
          <a:xfrm>
            <a:off x="4402650" y="2651925"/>
            <a:ext cx="4311900" cy="1611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Dalam penelitian ini, secara default stridenya adalah 0.5 dari panjang window. Namun, apabila dalam window dideteksi ada objek stride akan dikecilkan menjadi 16 pixel.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 - Akurasi Model</a:t>
            </a:r>
            <a:endParaRPr/>
          </a:p>
        </p:txBody>
      </p:sp>
      <p:sp>
        <p:nvSpPr>
          <p:cNvPr id="213" name="Google Shape;213;p23"/>
          <p:cNvSpPr txBox="1"/>
          <p:nvPr>
            <p:ph idx="1" type="body"/>
          </p:nvPr>
        </p:nvSpPr>
        <p:spPr>
          <a:xfrm>
            <a:off x="4713650" y="1017734"/>
            <a:ext cx="4064700" cy="196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Hyperparameter tuning dilakukan untuk mendapatkan parameter yang paling optimal untuk model. Metode ini dilakukan dengan GridSearchCV dan didapatkan parameter terbaik yaitu: </a:t>
            </a:r>
            <a:r>
              <a:rPr b="1" lang="en" sz="1050">
                <a:solidFill>
                  <a:schemeClr val="dk2"/>
                </a:solidFill>
                <a:latin typeface="Courier New"/>
                <a:ea typeface="Courier New"/>
                <a:cs typeface="Courier New"/>
                <a:sym typeface="Courier New"/>
              </a:rPr>
              <a:t>{'C': 0.1, 'gamma': 1, 'kernel': 'linear'}</a:t>
            </a:r>
            <a:endParaRPr b="1">
              <a:solidFill>
                <a:schemeClr val="dk2"/>
              </a:solidFill>
            </a:endParaRPr>
          </a:p>
        </p:txBody>
      </p:sp>
      <p:pic>
        <p:nvPicPr>
          <p:cNvPr id="214" name="Google Shape;214;p23"/>
          <p:cNvPicPr preferRelativeResize="0"/>
          <p:nvPr/>
        </p:nvPicPr>
        <p:blipFill>
          <a:blip r:embed="rId3">
            <a:alphaModFix/>
          </a:blip>
          <a:stretch>
            <a:fillRect/>
          </a:stretch>
        </p:blipFill>
        <p:spPr>
          <a:xfrm>
            <a:off x="4789675" y="3175350"/>
            <a:ext cx="3622534" cy="1292800"/>
          </a:xfrm>
          <a:prstGeom prst="rect">
            <a:avLst/>
          </a:prstGeom>
          <a:noFill/>
          <a:ln>
            <a:noFill/>
          </a:ln>
        </p:spPr>
      </p:pic>
      <p:pic>
        <p:nvPicPr>
          <p:cNvPr id="215" name="Google Shape;215;p23"/>
          <p:cNvPicPr preferRelativeResize="0"/>
          <p:nvPr/>
        </p:nvPicPr>
        <p:blipFill>
          <a:blip r:embed="rId4">
            <a:alphaModFix/>
          </a:blip>
          <a:stretch>
            <a:fillRect/>
          </a:stretch>
        </p:blipFill>
        <p:spPr>
          <a:xfrm>
            <a:off x="1251725" y="1386225"/>
            <a:ext cx="2905125" cy="1076325"/>
          </a:xfrm>
          <a:prstGeom prst="rect">
            <a:avLst/>
          </a:prstGeom>
          <a:noFill/>
          <a:ln>
            <a:noFill/>
          </a:ln>
        </p:spPr>
      </p:pic>
      <p:sp>
        <p:nvSpPr>
          <p:cNvPr id="216" name="Google Shape;216;p23"/>
          <p:cNvSpPr txBox="1"/>
          <p:nvPr>
            <p:ph idx="1" type="body"/>
          </p:nvPr>
        </p:nvSpPr>
        <p:spPr>
          <a:xfrm>
            <a:off x="491525" y="2978234"/>
            <a:ext cx="4064700" cy="196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Didapatkan akurasi secara keseluruhan sebesar </a:t>
            </a:r>
            <a:r>
              <a:rPr b="1" lang="en"/>
              <a:t>0.82. </a:t>
            </a:r>
            <a:r>
              <a:rPr lang="en"/>
              <a:t>Namun, untuk </a:t>
            </a:r>
            <a:r>
              <a:rPr lang="en"/>
              <a:t>performa di kelas 1 (objek terdeteksi) skor recallnya rendah di angka 0.42.</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 Sliding Window</a:t>
            </a:r>
            <a:endParaRPr/>
          </a:p>
        </p:txBody>
      </p:sp>
      <p:pic>
        <p:nvPicPr>
          <p:cNvPr id="222" name="Google Shape;222;p24" title="sliding_window.mp4">
            <a:hlinkClick r:id="rId3"/>
          </p:cNvPr>
          <p:cNvPicPr preferRelativeResize="0"/>
          <p:nvPr/>
        </p:nvPicPr>
        <p:blipFill>
          <a:blip r:embed="rId4">
            <a:alphaModFix/>
          </a:blip>
          <a:stretch>
            <a:fillRect/>
          </a:stretch>
        </p:blipFill>
        <p:spPr>
          <a:xfrm>
            <a:off x="311700" y="1463675"/>
            <a:ext cx="3698825" cy="2774125"/>
          </a:xfrm>
          <a:prstGeom prst="rect">
            <a:avLst/>
          </a:prstGeom>
          <a:noFill/>
          <a:ln>
            <a:noFill/>
          </a:ln>
        </p:spPr>
      </p:pic>
      <p:pic>
        <p:nvPicPr>
          <p:cNvPr id="223" name="Google Shape;223;p24"/>
          <p:cNvPicPr preferRelativeResize="0"/>
          <p:nvPr/>
        </p:nvPicPr>
        <p:blipFill>
          <a:blip r:embed="rId5">
            <a:alphaModFix/>
          </a:blip>
          <a:stretch>
            <a:fillRect/>
          </a:stretch>
        </p:blipFill>
        <p:spPr>
          <a:xfrm>
            <a:off x="4697675" y="656548"/>
            <a:ext cx="3874825" cy="1850900"/>
          </a:xfrm>
          <a:prstGeom prst="rect">
            <a:avLst/>
          </a:prstGeom>
          <a:noFill/>
          <a:ln>
            <a:noFill/>
          </a:ln>
        </p:spPr>
      </p:pic>
      <p:pic>
        <p:nvPicPr>
          <p:cNvPr id="224" name="Google Shape;224;p24"/>
          <p:cNvPicPr preferRelativeResize="0"/>
          <p:nvPr/>
        </p:nvPicPr>
        <p:blipFill>
          <a:blip r:embed="rId6">
            <a:alphaModFix/>
          </a:blip>
          <a:stretch>
            <a:fillRect/>
          </a:stretch>
        </p:blipFill>
        <p:spPr>
          <a:xfrm>
            <a:off x="4697665" y="2587950"/>
            <a:ext cx="3874836" cy="1850900"/>
          </a:xfrm>
          <a:prstGeom prst="rect">
            <a:avLst/>
          </a:prstGeom>
          <a:noFill/>
          <a:ln>
            <a:noFill/>
          </a:ln>
        </p:spPr>
      </p:pic>
      <p:sp>
        <p:nvSpPr>
          <p:cNvPr id="225" name="Google Shape;225;p24"/>
          <p:cNvSpPr txBox="1"/>
          <p:nvPr/>
        </p:nvSpPr>
        <p:spPr>
          <a:xfrm>
            <a:off x="4751025" y="4372325"/>
            <a:ext cx="133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Quattrocento Sans"/>
                <a:ea typeface="Quattrocento Sans"/>
                <a:cs typeface="Quattrocento Sans"/>
                <a:sym typeface="Quattrocento Sans"/>
              </a:rPr>
              <a:t>Terdeteksi: 31</a:t>
            </a:r>
            <a:endParaRPr sz="1500">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 Sliding Window: Data Lain</a:t>
            </a:r>
            <a:endParaRPr/>
          </a:p>
        </p:txBody>
      </p:sp>
      <p:pic>
        <p:nvPicPr>
          <p:cNvPr id="231" name="Google Shape;231;p25"/>
          <p:cNvPicPr preferRelativeResize="0"/>
          <p:nvPr/>
        </p:nvPicPr>
        <p:blipFill>
          <a:blip r:embed="rId3">
            <a:alphaModFix/>
          </a:blip>
          <a:stretch>
            <a:fillRect/>
          </a:stretch>
        </p:blipFill>
        <p:spPr>
          <a:xfrm>
            <a:off x="633775" y="2885575"/>
            <a:ext cx="3225124" cy="1778529"/>
          </a:xfrm>
          <a:prstGeom prst="rect">
            <a:avLst/>
          </a:prstGeom>
          <a:noFill/>
          <a:ln>
            <a:noFill/>
          </a:ln>
        </p:spPr>
      </p:pic>
      <p:pic>
        <p:nvPicPr>
          <p:cNvPr id="232" name="Google Shape;232;p25"/>
          <p:cNvPicPr preferRelativeResize="0"/>
          <p:nvPr/>
        </p:nvPicPr>
        <p:blipFill>
          <a:blip r:embed="rId4">
            <a:alphaModFix/>
          </a:blip>
          <a:stretch>
            <a:fillRect/>
          </a:stretch>
        </p:blipFill>
        <p:spPr>
          <a:xfrm>
            <a:off x="633775" y="1017725"/>
            <a:ext cx="3225124" cy="1778525"/>
          </a:xfrm>
          <a:prstGeom prst="rect">
            <a:avLst/>
          </a:prstGeom>
          <a:noFill/>
          <a:ln>
            <a:noFill/>
          </a:ln>
        </p:spPr>
      </p:pic>
      <p:pic>
        <p:nvPicPr>
          <p:cNvPr id="233" name="Google Shape;233;p25"/>
          <p:cNvPicPr preferRelativeResize="0"/>
          <p:nvPr/>
        </p:nvPicPr>
        <p:blipFill>
          <a:blip r:embed="rId5">
            <a:alphaModFix/>
          </a:blip>
          <a:stretch>
            <a:fillRect/>
          </a:stretch>
        </p:blipFill>
        <p:spPr>
          <a:xfrm>
            <a:off x="5075050" y="2915325"/>
            <a:ext cx="3340757" cy="1719025"/>
          </a:xfrm>
          <a:prstGeom prst="rect">
            <a:avLst/>
          </a:prstGeom>
          <a:noFill/>
          <a:ln>
            <a:noFill/>
          </a:ln>
        </p:spPr>
      </p:pic>
      <p:pic>
        <p:nvPicPr>
          <p:cNvPr id="234" name="Google Shape;234;p25"/>
          <p:cNvPicPr preferRelativeResize="0"/>
          <p:nvPr/>
        </p:nvPicPr>
        <p:blipFill>
          <a:blip r:embed="rId6">
            <a:alphaModFix/>
          </a:blip>
          <a:stretch>
            <a:fillRect/>
          </a:stretch>
        </p:blipFill>
        <p:spPr>
          <a:xfrm>
            <a:off x="5075050" y="1047476"/>
            <a:ext cx="3340748" cy="1719025"/>
          </a:xfrm>
          <a:prstGeom prst="rect">
            <a:avLst/>
          </a:prstGeom>
          <a:noFill/>
          <a:ln>
            <a:noFill/>
          </a:ln>
        </p:spPr>
      </p:pic>
      <p:sp>
        <p:nvSpPr>
          <p:cNvPr id="235" name="Google Shape;235;p25"/>
          <p:cNvSpPr txBox="1"/>
          <p:nvPr/>
        </p:nvSpPr>
        <p:spPr>
          <a:xfrm>
            <a:off x="481375" y="2766500"/>
            <a:ext cx="11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Terdeteksi</a:t>
            </a:r>
            <a:r>
              <a:rPr lang="en" sz="1200">
                <a:latin typeface="Quattrocento Sans"/>
                <a:ea typeface="Quattrocento Sans"/>
                <a:cs typeface="Quattrocento Sans"/>
                <a:sym typeface="Quattrocento Sans"/>
              </a:rPr>
              <a:t>: 14</a:t>
            </a:r>
            <a:endParaRPr sz="1200">
              <a:latin typeface="Quattrocento Sans"/>
              <a:ea typeface="Quattrocento Sans"/>
              <a:cs typeface="Quattrocento Sans"/>
              <a:sym typeface="Quattrocento Sans"/>
            </a:endParaRPr>
          </a:p>
        </p:txBody>
      </p:sp>
      <p:sp>
        <p:nvSpPr>
          <p:cNvPr id="236" name="Google Shape;236;p25"/>
          <p:cNvSpPr txBox="1"/>
          <p:nvPr/>
        </p:nvSpPr>
        <p:spPr>
          <a:xfrm>
            <a:off x="4952875" y="2796250"/>
            <a:ext cx="117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Terdeteksi: 3</a:t>
            </a:r>
            <a:endParaRPr sz="1200">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idx="4294967295" type="ctrTitle"/>
          </p:nvPr>
        </p:nvSpPr>
        <p:spPr>
          <a:xfrm>
            <a:off x="1356750" y="1440075"/>
            <a:ext cx="6430500" cy="16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Terima Kasih</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3"/>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Masalah</a:t>
            </a:r>
            <a:endParaRPr/>
          </a:p>
        </p:txBody>
      </p:sp>
      <p:sp>
        <p:nvSpPr>
          <p:cNvPr id="117" name="Google Shape;117;p13"/>
          <p:cNvSpPr txBox="1"/>
          <p:nvPr>
            <p:ph idx="1" type="body"/>
          </p:nvPr>
        </p:nvSpPr>
        <p:spPr>
          <a:xfrm>
            <a:off x="729450" y="782050"/>
            <a:ext cx="7329300" cy="388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Masalah yang ingin dipecahkan adalah mendeteksi jumlah orang yang ada di dalam sebuah kelas atau ruangan.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b="1" lang="en" sz="1500"/>
              <a:t>Approach:</a:t>
            </a:r>
            <a:r>
              <a:rPr lang="en" sz="1500"/>
              <a:t> Feature Extraction (HOG dan LBP) dan Machine Learning (SVM)</a:t>
            </a:r>
            <a:endParaRPr sz="1500"/>
          </a:p>
          <a:p>
            <a:pPr indent="0" lvl="0" marL="0" rtl="0" algn="just">
              <a:spcBef>
                <a:spcPts val="0"/>
              </a:spcBef>
              <a:spcAft>
                <a:spcPts val="0"/>
              </a:spcAft>
              <a:buNone/>
            </a:pPr>
            <a:r>
              <a:t/>
            </a:r>
            <a:endParaRPr sz="1500"/>
          </a:p>
          <a:p>
            <a:pPr indent="-857250" lvl="0" marL="857250" rtl="0" algn="just">
              <a:spcBef>
                <a:spcPts val="0"/>
              </a:spcBef>
              <a:spcAft>
                <a:spcPts val="0"/>
              </a:spcAft>
              <a:buNone/>
            </a:pPr>
            <a:r>
              <a:rPr b="1" lang="en" sz="1500"/>
              <a:t>Batasan: 	</a:t>
            </a:r>
            <a:r>
              <a:rPr lang="en" sz="1500"/>
              <a:t>Image Acquisition menggunakan angle Bird View dari bagian tengah / kanan depan kelas. Diketahui pula bahwa semua orang berada dalam posisi duduk dalam </a:t>
            </a:r>
            <a:r>
              <a:rPr lang="en" sz="1500"/>
              <a:t>gambar</a:t>
            </a:r>
            <a:r>
              <a:rPr lang="en" sz="1500"/>
              <a:t>.</a:t>
            </a:r>
            <a:endParaRPr sz="1500"/>
          </a:p>
        </p:txBody>
      </p:sp>
      <p:pic>
        <p:nvPicPr>
          <p:cNvPr id="118" name="Google Shape;118;p13"/>
          <p:cNvPicPr preferRelativeResize="0"/>
          <p:nvPr/>
        </p:nvPicPr>
        <p:blipFill rotWithShape="1">
          <a:blip r:embed="rId3">
            <a:alphaModFix/>
          </a:blip>
          <a:srcRect b="0" l="0" r="0" t="0"/>
          <a:stretch/>
        </p:blipFill>
        <p:spPr>
          <a:xfrm>
            <a:off x="3638213" y="3300263"/>
            <a:ext cx="1687068" cy="137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4"/>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Metodologi</a:t>
            </a:r>
            <a:endParaRPr/>
          </a:p>
        </p:txBody>
      </p:sp>
      <p:pic>
        <p:nvPicPr>
          <p:cNvPr id="124" name="Google Shape;124;p14"/>
          <p:cNvPicPr preferRelativeResize="0"/>
          <p:nvPr/>
        </p:nvPicPr>
        <p:blipFill>
          <a:blip r:embed="rId3">
            <a:alphaModFix/>
          </a:blip>
          <a:stretch>
            <a:fillRect/>
          </a:stretch>
        </p:blipFill>
        <p:spPr>
          <a:xfrm>
            <a:off x="152400" y="1191700"/>
            <a:ext cx="8839204" cy="26198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Acquisition</a:t>
            </a:r>
            <a:endParaRPr/>
          </a:p>
        </p:txBody>
      </p:sp>
      <p:sp>
        <p:nvSpPr>
          <p:cNvPr id="130" name="Google Shape;130;p15"/>
          <p:cNvSpPr txBox="1"/>
          <p:nvPr>
            <p:ph idx="1" type="body"/>
          </p:nvPr>
        </p:nvSpPr>
        <p:spPr>
          <a:xfrm>
            <a:off x="729450" y="934450"/>
            <a:ext cx="7329300" cy="163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t>Untuk project ini, sebagian kecil data yang digunakan diambil secara manual menggunakan kamera </a:t>
            </a:r>
            <a:r>
              <a:rPr i="1" lang="en" sz="1700"/>
              <a:t>smartphone</a:t>
            </a:r>
            <a:r>
              <a:rPr lang="en" sz="1700"/>
              <a:t>.</a:t>
            </a:r>
            <a:endParaRPr sz="1700"/>
          </a:p>
          <a:p>
            <a:pPr indent="0" lvl="0" marL="0" rtl="0" algn="just">
              <a:spcBef>
                <a:spcPts val="0"/>
              </a:spcBef>
              <a:spcAft>
                <a:spcPts val="0"/>
              </a:spcAft>
              <a:buNone/>
            </a:pPr>
            <a:r>
              <a:rPr lang="en" sz="1700"/>
              <a:t>Sebagian data citra lainnya akan diambil dari dataset MPII Human Pose Dataset.</a:t>
            </a:r>
            <a:endParaRPr sz="1700"/>
          </a:p>
          <a:p>
            <a:pPr indent="-336550" lvl="0" marL="457200" rtl="0" algn="just">
              <a:spcBef>
                <a:spcPts val="0"/>
              </a:spcBef>
              <a:spcAft>
                <a:spcPts val="0"/>
              </a:spcAft>
              <a:buSzPts val="1700"/>
              <a:buChar char="●"/>
            </a:pPr>
            <a:r>
              <a:rPr lang="en" sz="1700"/>
              <a:t>http://human-pose.mpi-inf.mpg.de/</a:t>
            </a:r>
            <a:endParaRPr sz="1700"/>
          </a:p>
        </p:txBody>
      </p:sp>
      <p:pic>
        <p:nvPicPr>
          <p:cNvPr id="131" name="Google Shape;131;p15"/>
          <p:cNvPicPr preferRelativeResize="0"/>
          <p:nvPr/>
        </p:nvPicPr>
        <p:blipFill>
          <a:blip r:embed="rId3">
            <a:alphaModFix/>
          </a:blip>
          <a:stretch>
            <a:fillRect/>
          </a:stretch>
        </p:blipFill>
        <p:spPr>
          <a:xfrm>
            <a:off x="1987350" y="2657050"/>
            <a:ext cx="1371600" cy="1371600"/>
          </a:xfrm>
          <a:prstGeom prst="rect">
            <a:avLst/>
          </a:prstGeom>
          <a:noFill/>
          <a:ln>
            <a:noFill/>
          </a:ln>
        </p:spPr>
      </p:pic>
      <p:pic>
        <p:nvPicPr>
          <p:cNvPr id="132" name="Google Shape;132;p15"/>
          <p:cNvPicPr preferRelativeResize="0"/>
          <p:nvPr/>
        </p:nvPicPr>
        <p:blipFill>
          <a:blip r:embed="rId4">
            <a:alphaModFix/>
          </a:blip>
          <a:stretch>
            <a:fillRect/>
          </a:stretch>
        </p:blipFill>
        <p:spPr>
          <a:xfrm>
            <a:off x="5091075" y="2657050"/>
            <a:ext cx="2043684" cy="1371600"/>
          </a:xfrm>
          <a:prstGeom prst="rect">
            <a:avLst/>
          </a:prstGeom>
          <a:noFill/>
          <a:ln>
            <a:noFill/>
          </a:ln>
        </p:spPr>
      </p:pic>
      <p:sp>
        <p:nvSpPr>
          <p:cNvPr id="133" name="Google Shape;133;p15"/>
          <p:cNvSpPr txBox="1"/>
          <p:nvPr/>
        </p:nvSpPr>
        <p:spPr>
          <a:xfrm>
            <a:off x="1651350" y="4056150"/>
            <a:ext cx="204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Contoh data yang diambil manual</a:t>
            </a:r>
            <a:endParaRPr sz="1000">
              <a:latin typeface="Quattrocento Sans"/>
              <a:ea typeface="Quattrocento Sans"/>
              <a:cs typeface="Quattrocento Sans"/>
              <a:sym typeface="Quattrocento Sans"/>
            </a:endParaRPr>
          </a:p>
        </p:txBody>
      </p:sp>
      <p:sp>
        <p:nvSpPr>
          <p:cNvPr id="134" name="Google Shape;134;p15"/>
          <p:cNvSpPr txBox="1"/>
          <p:nvPr/>
        </p:nvSpPr>
        <p:spPr>
          <a:xfrm>
            <a:off x="5091113" y="4056150"/>
            <a:ext cx="2043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Quattrocento Sans"/>
                <a:ea typeface="Quattrocento Sans"/>
                <a:cs typeface="Quattrocento Sans"/>
                <a:sym typeface="Quattrocento Sans"/>
              </a:rPr>
              <a:t>Contoh data dari dataset MPII</a:t>
            </a:r>
            <a:endParaRPr sz="1000">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40" name="Google Shape;140;p16"/>
          <p:cNvSpPr txBox="1"/>
          <p:nvPr>
            <p:ph idx="1" type="body"/>
          </p:nvPr>
        </p:nvSpPr>
        <p:spPr>
          <a:xfrm>
            <a:off x="729450" y="700650"/>
            <a:ext cx="7329300" cy="830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Total 2094 data dengan 652 data positif dan 1440 kelas negatif, campuran dari data kelas dan MPII.</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T</a:t>
            </a:r>
            <a:r>
              <a:rPr lang="en" sz="1500"/>
              <a:t>raining dataset shape: 1706, with 529 positive and 1177 negative samples</a:t>
            </a:r>
            <a:endParaRPr sz="1500"/>
          </a:p>
          <a:p>
            <a:pPr indent="0" lvl="0" marL="0" rtl="0" algn="just">
              <a:spcBef>
                <a:spcPts val="0"/>
              </a:spcBef>
              <a:spcAft>
                <a:spcPts val="0"/>
              </a:spcAft>
              <a:buNone/>
            </a:pPr>
            <a:r>
              <a:rPr lang="en" sz="1500"/>
              <a:t>Testing dataset shape: 386, with 123 positive and 263 negative samples</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 </a:t>
            </a:r>
            <a:endParaRPr sz="1050">
              <a:solidFill>
                <a:srgbClr val="242424"/>
              </a:solidFill>
              <a:latin typeface="Courier New"/>
              <a:ea typeface="Courier New"/>
              <a:cs typeface="Courier New"/>
              <a:sym typeface="Courier New"/>
            </a:endParaRPr>
          </a:p>
          <a:p>
            <a:pPr indent="0" lvl="0" marL="0" rtl="0" algn="l">
              <a:spcBef>
                <a:spcPts val="0"/>
              </a:spcBef>
              <a:spcAft>
                <a:spcPts val="1600"/>
              </a:spcAft>
              <a:buNone/>
            </a:pPr>
            <a:r>
              <a:t/>
            </a:r>
            <a:endParaRPr sz="1050">
              <a:solidFill>
                <a:srgbClr val="242424"/>
              </a:solidFill>
              <a:latin typeface="Courier New"/>
              <a:ea typeface="Courier New"/>
              <a:cs typeface="Courier New"/>
              <a:sym typeface="Courier New"/>
            </a:endParaRPr>
          </a:p>
        </p:txBody>
      </p:sp>
      <p:pic>
        <p:nvPicPr>
          <p:cNvPr id="141" name="Google Shape;141;p16"/>
          <p:cNvPicPr preferRelativeResize="0"/>
          <p:nvPr/>
        </p:nvPicPr>
        <p:blipFill>
          <a:blip r:embed="rId3">
            <a:alphaModFix/>
          </a:blip>
          <a:stretch>
            <a:fillRect/>
          </a:stretch>
        </p:blipFill>
        <p:spPr>
          <a:xfrm>
            <a:off x="3042702" y="3308214"/>
            <a:ext cx="1064186" cy="1082485"/>
          </a:xfrm>
          <a:prstGeom prst="rect">
            <a:avLst/>
          </a:prstGeom>
          <a:noFill/>
          <a:ln>
            <a:noFill/>
          </a:ln>
        </p:spPr>
      </p:pic>
      <p:pic>
        <p:nvPicPr>
          <p:cNvPr id="142" name="Google Shape;142;p16"/>
          <p:cNvPicPr preferRelativeResize="0"/>
          <p:nvPr/>
        </p:nvPicPr>
        <p:blipFill>
          <a:blip r:embed="rId4">
            <a:alphaModFix/>
          </a:blip>
          <a:stretch>
            <a:fillRect/>
          </a:stretch>
        </p:blipFill>
        <p:spPr>
          <a:xfrm>
            <a:off x="1769838" y="3269481"/>
            <a:ext cx="1064186" cy="1082485"/>
          </a:xfrm>
          <a:prstGeom prst="rect">
            <a:avLst/>
          </a:prstGeom>
          <a:noFill/>
          <a:ln>
            <a:noFill/>
          </a:ln>
        </p:spPr>
      </p:pic>
      <p:pic>
        <p:nvPicPr>
          <p:cNvPr id="143" name="Google Shape;143;p16"/>
          <p:cNvPicPr preferRelativeResize="0"/>
          <p:nvPr/>
        </p:nvPicPr>
        <p:blipFill>
          <a:blip r:embed="rId5">
            <a:alphaModFix/>
          </a:blip>
          <a:stretch>
            <a:fillRect/>
          </a:stretch>
        </p:blipFill>
        <p:spPr>
          <a:xfrm>
            <a:off x="3010864" y="2051707"/>
            <a:ext cx="1064186" cy="1082485"/>
          </a:xfrm>
          <a:prstGeom prst="rect">
            <a:avLst/>
          </a:prstGeom>
          <a:noFill/>
          <a:ln>
            <a:noFill/>
          </a:ln>
        </p:spPr>
      </p:pic>
      <p:pic>
        <p:nvPicPr>
          <p:cNvPr id="144" name="Google Shape;144;p16"/>
          <p:cNvPicPr preferRelativeResize="0"/>
          <p:nvPr/>
        </p:nvPicPr>
        <p:blipFill>
          <a:blip r:embed="rId6">
            <a:alphaModFix/>
          </a:blip>
          <a:stretch>
            <a:fillRect/>
          </a:stretch>
        </p:blipFill>
        <p:spPr>
          <a:xfrm>
            <a:off x="1769838" y="2051707"/>
            <a:ext cx="1064186" cy="1082485"/>
          </a:xfrm>
          <a:prstGeom prst="rect">
            <a:avLst/>
          </a:prstGeom>
          <a:noFill/>
          <a:ln>
            <a:noFill/>
          </a:ln>
        </p:spPr>
      </p:pic>
      <p:pic>
        <p:nvPicPr>
          <p:cNvPr id="145" name="Google Shape;145;p16"/>
          <p:cNvPicPr preferRelativeResize="0"/>
          <p:nvPr/>
        </p:nvPicPr>
        <p:blipFill>
          <a:blip r:embed="rId7">
            <a:alphaModFix/>
          </a:blip>
          <a:stretch>
            <a:fillRect/>
          </a:stretch>
        </p:blipFill>
        <p:spPr>
          <a:xfrm>
            <a:off x="4251891" y="2046025"/>
            <a:ext cx="1064186" cy="1082486"/>
          </a:xfrm>
          <a:prstGeom prst="rect">
            <a:avLst/>
          </a:prstGeom>
          <a:noFill/>
          <a:ln>
            <a:noFill/>
          </a:ln>
        </p:spPr>
      </p:pic>
      <p:pic>
        <p:nvPicPr>
          <p:cNvPr id="146" name="Google Shape;146;p16"/>
          <p:cNvPicPr preferRelativeResize="0"/>
          <p:nvPr/>
        </p:nvPicPr>
        <p:blipFill>
          <a:blip r:embed="rId8">
            <a:alphaModFix/>
          </a:blip>
          <a:stretch>
            <a:fillRect/>
          </a:stretch>
        </p:blipFill>
        <p:spPr>
          <a:xfrm>
            <a:off x="6309976" y="2051707"/>
            <a:ext cx="1064186" cy="1046403"/>
          </a:xfrm>
          <a:prstGeom prst="rect">
            <a:avLst/>
          </a:prstGeom>
          <a:noFill/>
          <a:ln>
            <a:noFill/>
          </a:ln>
        </p:spPr>
      </p:pic>
      <p:pic>
        <p:nvPicPr>
          <p:cNvPr id="147" name="Google Shape;147;p16"/>
          <p:cNvPicPr preferRelativeResize="0"/>
          <p:nvPr/>
        </p:nvPicPr>
        <p:blipFill>
          <a:blip r:embed="rId9">
            <a:alphaModFix/>
          </a:blip>
          <a:stretch>
            <a:fillRect/>
          </a:stretch>
        </p:blipFill>
        <p:spPr>
          <a:xfrm>
            <a:off x="6309976" y="3308214"/>
            <a:ext cx="1064186" cy="1082485"/>
          </a:xfrm>
          <a:prstGeom prst="rect">
            <a:avLst/>
          </a:prstGeom>
          <a:noFill/>
          <a:ln>
            <a:noFill/>
          </a:ln>
        </p:spPr>
      </p:pic>
      <p:pic>
        <p:nvPicPr>
          <p:cNvPr id="148" name="Google Shape;148;p16"/>
          <p:cNvPicPr preferRelativeResize="0"/>
          <p:nvPr/>
        </p:nvPicPr>
        <p:blipFill>
          <a:blip r:embed="rId10">
            <a:alphaModFix/>
          </a:blip>
          <a:stretch>
            <a:fillRect/>
          </a:stretch>
        </p:blipFill>
        <p:spPr>
          <a:xfrm>
            <a:off x="4268955" y="3308214"/>
            <a:ext cx="1064186" cy="1082486"/>
          </a:xfrm>
          <a:prstGeom prst="rect">
            <a:avLst/>
          </a:prstGeom>
          <a:noFill/>
          <a:ln>
            <a:noFill/>
          </a:ln>
        </p:spPr>
      </p:pic>
      <p:sp>
        <p:nvSpPr>
          <p:cNvPr id="149" name="Google Shape;149;p16"/>
          <p:cNvSpPr txBox="1"/>
          <p:nvPr>
            <p:ph idx="1" type="body"/>
          </p:nvPr>
        </p:nvSpPr>
        <p:spPr>
          <a:xfrm>
            <a:off x="2710613" y="4434350"/>
            <a:ext cx="16647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Contoh Train Data</a:t>
            </a:r>
            <a:endParaRPr sz="1050">
              <a:solidFill>
                <a:srgbClr val="242424"/>
              </a:solidFill>
              <a:latin typeface="Courier New"/>
              <a:ea typeface="Courier New"/>
              <a:cs typeface="Courier New"/>
              <a:sym typeface="Courier New"/>
            </a:endParaRPr>
          </a:p>
        </p:txBody>
      </p:sp>
      <p:sp>
        <p:nvSpPr>
          <p:cNvPr id="150" name="Google Shape;150;p16"/>
          <p:cNvSpPr txBox="1"/>
          <p:nvPr>
            <p:ph idx="1" type="body"/>
          </p:nvPr>
        </p:nvSpPr>
        <p:spPr>
          <a:xfrm>
            <a:off x="6009725" y="4398250"/>
            <a:ext cx="16647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Contoh Test </a:t>
            </a:r>
            <a:r>
              <a:rPr lang="en" sz="1500"/>
              <a:t>Data</a:t>
            </a:r>
            <a:endParaRPr sz="1050">
              <a:solidFill>
                <a:srgbClr val="242424"/>
              </a:solidFill>
              <a:latin typeface="Courier New"/>
              <a:ea typeface="Courier New"/>
              <a:cs typeface="Courier New"/>
              <a:sym typeface="Courier New"/>
            </a:endParaRPr>
          </a:p>
        </p:txBody>
      </p:sp>
      <p:sp>
        <p:nvSpPr>
          <p:cNvPr id="151" name="Google Shape;151;p16"/>
          <p:cNvSpPr txBox="1"/>
          <p:nvPr>
            <p:ph idx="1" type="body"/>
          </p:nvPr>
        </p:nvSpPr>
        <p:spPr>
          <a:xfrm>
            <a:off x="480113" y="2437650"/>
            <a:ext cx="16647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Kelas positif</a:t>
            </a:r>
            <a:endParaRPr sz="1050">
              <a:solidFill>
                <a:srgbClr val="242424"/>
              </a:solidFill>
              <a:latin typeface="Courier New"/>
              <a:ea typeface="Courier New"/>
              <a:cs typeface="Courier New"/>
              <a:sym typeface="Courier New"/>
            </a:endParaRPr>
          </a:p>
        </p:txBody>
      </p:sp>
      <p:sp>
        <p:nvSpPr>
          <p:cNvPr id="152" name="Google Shape;152;p16"/>
          <p:cNvSpPr txBox="1"/>
          <p:nvPr>
            <p:ph idx="1" type="body"/>
          </p:nvPr>
        </p:nvSpPr>
        <p:spPr>
          <a:xfrm>
            <a:off x="480113" y="3618425"/>
            <a:ext cx="1664700" cy="3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Kelas negatif</a:t>
            </a:r>
            <a:endParaRPr sz="1050">
              <a:solidFill>
                <a:srgbClr val="242424"/>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729450" y="2163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58" name="Google Shape;158;p17"/>
          <p:cNvSpPr txBox="1"/>
          <p:nvPr>
            <p:ph idx="1" type="body"/>
          </p:nvPr>
        </p:nvSpPr>
        <p:spPr>
          <a:xfrm>
            <a:off x="881475" y="1372400"/>
            <a:ext cx="3553500" cy="3603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Grayscaling</a:t>
            </a:r>
            <a:endParaRPr/>
          </a:p>
          <a:p>
            <a:pPr indent="-114300" lvl="0" marL="228600" rtl="0" algn="l">
              <a:spcBef>
                <a:spcPts val="0"/>
              </a:spcBef>
              <a:spcAft>
                <a:spcPts val="0"/>
              </a:spcAft>
              <a:buNone/>
            </a:pPr>
            <a:r>
              <a:t/>
            </a:r>
            <a:endParaRPr/>
          </a:p>
          <a:p>
            <a:pPr indent="-114300" lvl="0" marL="228600" rtl="0" algn="l">
              <a:spcBef>
                <a:spcPts val="0"/>
              </a:spcBef>
              <a:spcAft>
                <a:spcPts val="0"/>
              </a:spcAft>
              <a:buNone/>
            </a:pPr>
            <a:r>
              <a:t/>
            </a:r>
            <a:endParaRPr/>
          </a:p>
          <a:p>
            <a:pPr indent="-114300" lvl="0" marL="228600" rtl="0" algn="l">
              <a:spcBef>
                <a:spcPts val="0"/>
              </a:spcBef>
              <a:spcAft>
                <a:spcPts val="0"/>
              </a:spcAft>
              <a:buNone/>
            </a:pPr>
            <a:r>
              <a:t/>
            </a:r>
            <a:endParaRPr/>
          </a:p>
          <a:p>
            <a:pPr indent="-114300" lvl="0" marL="228600" rtl="0" algn="l">
              <a:spcBef>
                <a:spcPts val="0"/>
              </a:spcBef>
              <a:spcAft>
                <a:spcPts val="0"/>
              </a:spcAft>
              <a:buNone/>
            </a:pPr>
            <a:r>
              <a:t/>
            </a:r>
            <a:endParaRPr/>
          </a:p>
          <a:p>
            <a:pPr indent="0" lvl="0" marL="0" rtl="0" algn="l">
              <a:spcBef>
                <a:spcPts val="0"/>
              </a:spcBef>
              <a:spcAft>
                <a:spcPts val="0"/>
              </a:spcAft>
              <a:buNone/>
            </a:pPr>
            <a:r>
              <a:t/>
            </a:r>
            <a:endParaRPr/>
          </a:p>
          <a:p>
            <a:pPr indent="-114300" lvl="0" marL="228600" rtl="0" algn="l">
              <a:spcBef>
                <a:spcPts val="0"/>
              </a:spcBef>
              <a:spcAft>
                <a:spcPts val="0"/>
              </a:spcAft>
              <a:buNone/>
            </a:pPr>
            <a:r>
              <a:t/>
            </a:r>
            <a:endParaRPr/>
          </a:p>
        </p:txBody>
      </p:sp>
      <p:pic>
        <p:nvPicPr>
          <p:cNvPr id="159" name="Google Shape;159;p17"/>
          <p:cNvPicPr preferRelativeResize="0"/>
          <p:nvPr/>
        </p:nvPicPr>
        <p:blipFill>
          <a:blip r:embed="rId3">
            <a:alphaModFix/>
          </a:blip>
          <a:stretch>
            <a:fillRect/>
          </a:stretch>
        </p:blipFill>
        <p:spPr>
          <a:xfrm>
            <a:off x="1679825" y="1977050"/>
            <a:ext cx="914400" cy="914400"/>
          </a:xfrm>
          <a:prstGeom prst="rect">
            <a:avLst/>
          </a:prstGeom>
          <a:noFill/>
          <a:ln>
            <a:noFill/>
          </a:ln>
        </p:spPr>
      </p:pic>
      <p:sp>
        <p:nvSpPr>
          <p:cNvPr id="160" name="Google Shape;160;p17"/>
          <p:cNvSpPr/>
          <p:nvPr/>
        </p:nvSpPr>
        <p:spPr>
          <a:xfrm>
            <a:off x="2804638" y="2338250"/>
            <a:ext cx="505500" cy="2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pic>
        <p:nvPicPr>
          <p:cNvPr id="161" name="Google Shape;161;p17"/>
          <p:cNvPicPr preferRelativeResize="0"/>
          <p:nvPr/>
        </p:nvPicPr>
        <p:blipFill>
          <a:blip r:embed="rId4">
            <a:alphaModFix/>
          </a:blip>
          <a:stretch>
            <a:fillRect/>
          </a:stretch>
        </p:blipFill>
        <p:spPr>
          <a:xfrm>
            <a:off x="3520575" y="1971175"/>
            <a:ext cx="914400" cy="914400"/>
          </a:xfrm>
          <a:prstGeom prst="rect">
            <a:avLst/>
          </a:prstGeom>
          <a:noFill/>
          <a:ln>
            <a:noFill/>
          </a:ln>
        </p:spPr>
      </p:pic>
      <p:pic>
        <p:nvPicPr>
          <p:cNvPr id="162" name="Google Shape;162;p17"/>
          <p:cNvPicPr preferRelativeResize="0"/>
          <p:nvPr/>
        </p:nvPicPr>
        <p:blipFill>
          <a:blip r:embed="rId5">
            <a:alphaModFix/>
          </a:blip>
          <a:stretch>
            <a:fillRect/>
          </a:stretch>
        </p:blipFill>
        <p:spPr>
          <a:xfrm>
            <a:off x="7131088" y="1974125"/>
            <a:ext cx="914400" cy="914400"/>
          </a:xfrm>
          <a:prstGeom prst="rect">
            <a:avLst/>
          </a:prstGeom>
          <a:noFill/>
          <a:ln>
            <a:noFill/>
          </a:ln>
        </p:spPr>
      </p:pic>
      <p:pic>
        <p:nvPicPr>
          <p:cNvPr id="163" name="Google Shape;163;p17"/>
          <p:cNvPicPr preferRelativeResize="0"/>
          <p:nvPr/>
        </p:nvPicPr>
        <p:blipFill>
          <a:blip r:embed="rId6">
            <a:alphaModFix/>
          </a:blip>
          <a:stretch>
            <a:fillRect/>
          </a:stretch>
        </p:blipFill>
        <p:spPr>
          <a:xfrm>
            <a:off x="5110488" y="1974125"/>
            <a:ext cx="1143000" cy="914400"/>
          </a:xfrm>
          <a:prstGeom prst="rect">
            <a:avLst/>
          </a:prstGeom>
          <a:noFill/>
          <a:ln>
            <a:noFill/>
          </a:ln>
        </p:spPr>
      </p:pic>
      <p:sp>
        <p:nvSpPr>
          <p:cNvPr id="164" name="Google Shape;164;p17"/>
          <p:cNvSpPr/>
          <p:nvPr/>
        </p:nvSpPr>
        <p:spPr>
          <a:xfrm>
            <a:off x="6438900" y="2290938"/>
            <a:ext cx="505500" cy="28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165" name="Google Shape;165;p17"/>
          <p:cNvSpPr txBox="1"/>
          <p:nvPr/>
        </p:nvSpPr>
        <p:spPr>
          <a:xfrm>
            <a:off x="5242400" y="1290400"/>
            <a:ext cx="3000000" cy="4617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1800">
                <a:latin typeface="Quattrocento Sans"/>
                <a:ea typeface="Quattrocento Sans"/>
                <a:cs typeface="Quattrocento Sans"/>
                <a:sym typeface="Quattrocento Sans"/>
              </a:rPr>
              <a:t>Blurring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 of Oriented Gradients (HOGs)</a:t>
            </a:r>
            <a:endParaRPr/>
          </a:p>
        </p:txBody>
      </p:sp>
      <p:sp>
        <p:nvSpPr>
          <p:cNvPr id="171" name="Google Shape;171;p18"/>
          <p:cNvSpPr txBox="1"/>
          <p:nvPr>
            <p:ph idx="1" type="body"/>
          </p:nvPr>
        </p:nvSpPr>
        <p:spPr>
          <a:xfrm>
            <a:off x="311700" y="1152475"/>
            <a:ext cx="4086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292C32"/>
                </a:solidFill>
                <a:highlight>
                  <a:srgbClr val="FFFFFF"/>
                </a:highlight>
              </a:rPr>
              <a:t>Histogram of Oriented Gradients (HOGs) adalah deskriptor fitur yang digunakan dalam </a:t>
            </a:r>
            <a:r>
              <a:rPr i="1" lang="en">
                <a:solidFill>
                  <a:srgbClr val="292C32"/>
                </a:solidFill>
                <a:highlight>
                  <a:srgbClr val="FFFFFF"/>
                </a:highlight>
              </a:rPr>
              <a:t>computer vision</a:t>
            </a:r>
            <a:r>
              <a:rPr lang="en">
                <a:solidFill>
                  <a:srgbClr val="292C32"/>
                </a:solidFill>
                <a:highlight>
                  <a:srgbClr val="FFFFFF"/>
                </a:highlight>
              </a:rPr>
              <a:t> dan pemrosesan gambar untuk tujuan pendeteksian objek. Teknik ini menghitung nilai gradien dalam daerah tertentu pada suatu citra.</a:t>
            </a:r>
            <a:endParaRPr>
              <a:solidFill>
                <a:srgbClr val="292C32"/>
              </a:solidFill>
              <a:highlight>
                <a:srgbClr val="FFFFFF"/>
              </a:highlight>
            </a:endParaRPr>
          </a:p>
        </p:txBody>
      </p:sp>
      <p:grpSp>
        <p:nvGrpSpPr>
          <p:cNvPr id="172" name="Google Shape;172;p18"/>
          <p:cNvGrpSpPr/>
          <p:nvPr/>
        </p:nvGrpSpPr>
        <p:grpSpPr>
          <a:xfrm>
            <a:off x="4624225" y="1320682"/>
            <a:ext cx="3923384" cy="1834751"/>
            <a:chOff x="4115400" y="1863288"/>
            <a:chExt cx="4382200" cy="2076450"/>
          </a:xfrm>
        </p:grpSpPr>
        <p:pic>
          <p:nvPicPr>
            <p:cNvPr id="173" name="Google Shape;173;p18"/>
            <p:cNvPicPr preferRelativeResize="0"/>
            <p:nvPr/>
          </p:nvPicPr>
          <p:blipFill>
            <a:blip r:embed="rId3">
              <a:alphaModFix/>
            </a:blip>
            <a:stretch>
              <a:fillRect/>
            </a:stretch>
          </p:blipFill>
          <p:spPr>
            <a:xfrm>
              <a:off x="4115400" y="1863288"/>
              <a:ext cx="2076450" cy="2076450"/>
            </a:xfrm>
            <a:prstGeom prst="rect">
              <a:avLst/>
            </a:prstGeom>
            <a:noFill/>
            <a:ln>
              <a:noFill/>
            </a:ln>
          </p:spPr>
        </p:pic>
        <p:pic>
          <p:nvPicPr>
            <p:cNvPr id="174" name="Google Shape;174;p18"/>
            <p:cNvPicPr preferRelativeResize="0"/>
            <p:nvPr/>
          </p:nvPicPr>
          <p:blipFill>
            <a:blip r:embed="rId4">
              <a:alphaModFix/>
            </a:blip>
            <a:stretch>
              <a:fillRect/>
            </a:stretch>
          </p:blipFill>
          <p:spPr>
            <a:xfrm>
              <a:off x="6421150" y="1868850"/>
              <a:ext cx="2076450" cy="20653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Binary Pattern</a:t>
            </a:r>
            <a:endParaRPr/>
          </a:p>
        </p:txBody>
      </p:sp>
      <p:sp>
        <p:nvSpPr>
          <p:cNvPr id="180" name="Google Shape;180;p19"/>
          <p:cNvSpPr txBox="1"/>
          <p:nvPr>
            <p:ph idx="1" type="body"/>
          </p:nvPr>
        </p:nvSpPr>
        <p:spPr>
          <a:xfrm>
            <a:off x="311700" y="1152475"/>
            <a:ext cx="42627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Local Binary Pattern (LBP) adalah metode ekstraksi fitur yang mengonversi setiap piksel dalam gambar menjadi pola biner lokal berdasarkan nilai intensitas tetangganya.</a:t>
            </a:r>
            <a:endParaRPr/>
          </a:p>
        </p:txBody>
      </p:sp>
      <p:grpSp>
        <p:nvGrpSpPr>
          <p:cNvPr id="181" name="Google Shape;181;p19"/>
          <p:cNvGrpSpPr/>
          <p:nvPr/>
        </p:nvGrpSpPr>
        <p:grpSpPr>
          <a:xfrm>
            <a:off x="4761400" y="1152475"/>
            <a:ext cx="3827974" cy="2008500"/>
            <a:chOff x="4679100" y="1728750"/>
            <a:chExt cx="3827974" cy="2008500"/>
          </a:xfrm>
        </p:grpSpPr>
        <p:pic>
          <p:nvPicPr>
            <p:cNvPr id="182" name="Google Shape;182;p19"/>
            <p:cNvPicPr preferRelativeResize="0"/>
            <p:nvPr/>
          </p:nvPicPr>
          <p:blipFill>
            <a:blip r:embed="rId3">
              <a:alphaModFix/>
            </a:blip>
            <a:stretch>
              <a:fillRect/>
            </a:stretch>
          </p:blipFill>
          <p:spPr>
            <a:xfrm>
              <a:off x="4679100" y="1801507"/>
              <a:ext cx="1859046" cy="1834751"/>
            </a:xfrm>
            <a:prstGeom prst="rect">
              <a:avLst/>
            </a:prstGeom>
            <a:noFill/>
            <a:ln>
              <a:noFill/>
            </a:ln>
          </p:spPr>
        </p:pic>
        <p:pic>
          <p:nvPicPr>
            <p:cNvPr id="183" name="Google Shape;183;p19"/>
            <p:cNvPicPr preferRelativeResize="0"/>
            <p:nvPr/>
          </p:nvPicPr>
          <p:blipFill rotWithShape="1">
            <a:blip r:embed="rId4">
              <a:alphaModFix/>
            </a:blip>
            <a:srcRect b="34102" l="35432" r="35081" t="30196"/>
            <a:stretch/>
          </p:blipFill>
          <p:spPr>
            <a:xfrm>
              <a:off x="6621200" y="1728750"/>
              <a:ext cx="1885875" cy="20085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189" name="Google Shape;189;p20"/>
          <p:cNvSpPr txBox="1"/>
          <p:nvPr>
            <p:ph idx="1" type="body"/>
          </p:nvPr>
        </p:nvSpPr>
        <p:spPr>
          <a:xfrm>
            <a:off x="311700" y="1152475"/>
            <a:ext cx="550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Support Vector Machine (</a:t>
            </a:r>
            <a:r>
              <a:rPr b="1" lang="en"/>
              <a:t>SVM)</a:t>
            </a:r>
            <a:endParaRPr b="1"/>
          </a:p>
          <a:p>
            <a:pPr indent="0" lvl="0" marL="0" rtl="0" algn="just">
              <a:spcBef>
                <a:spcPts val="1600"/>
              </a:spcBef>
              <a:spcAft>
                <a:spcPts val="0"/>
              </a:spcAft>
              <a:buNone/>
            </a:pPr>
            <a:r>
              <a:rPr lang="en"/>
              <a:t>SVM merupakan model klasifikasi yang digunakan untuk mengidentifikasi apakah setiap objek dalam gambar adalah orang atau bukan. SVM mencari hyperplane terbaik yang dapat memisahkan dua kelas (orang dan bukan orang). SVM akan memilih hyperplane yang memiliki margin terbesar, sehingga dapat memaksimalkan ketepatan klasifikasi.</a:t>
            </a:r>
            <a:endParaRPr/>
          </a:p>
          <a:p>
            <a:pPr indent="0" lvl="0" marL="457200" rtl="0" algn="l">
              <a:spcBef>
                <a:spcPts val="1600"/>
              </a:spcBef>
              <a:spcAft>
                <a:spcPts val="1600"/>
              </a:spcAft>
              <a:buNone/>
            </a:pPr>
            <a:r>
              <a:t/>
            </a:r>
            <a:endParaRPr/>
          </a:p>
        </p:txBody>
      </p:sp>
      <p:pic>
        <p:nvPicPr>
          <p:cNvPr id="190" name="Google Shape;190;p20"/>
          <p:cNvPicPr preferRelativeResize="0"/>
          <p:nvPr/>
        </p:nvPicPr>
        <p:blipFill>
          <a:blip r:embed="rId3">
            <a:alphaModFix/>
          </a:blip>
          <a:stretch>
            <a:fillRect/>
          </a:stretch>
        </p:blipFill>
        <p:spPr>
          <a:xfrm>
            <a:off x="5888200" y="1277525"/>
            <a:ext cx="2857500" cy="278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